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2" r:id="rId4"/>
    <p:sldId id="257" r:id="rId5"/>
    <p:sldId id="263" r:id="rId6"/>
    <p:sldId id="274" r:id="rId7"/>
    <p:sldId id="260" r:id="rId8"/>
    <p:sldId id="261" r:id="rId9"/>
    <p:sldId id="264" r:id="rId10"/>
    <p:sldId id="265" r:id="rId11"/>
    <p:sldId id="258" r:id="rId12"/>
    <p:sldId id="267" r:id="rId13"/>
    <p:sldId id="266" r:id="rId14"/>
    <p:sldId id="273" r:id="rId15"/>
    <p:sldId id="268" r:id="rId16"/>
    <p:sldId id="270" r:id="rId17"/>
    <p:sldId id="269" r:id="rId18"/>
    <p:sldId id="271" r:id="rId19"/>
    <p:sldId id="275" r:id="rId20"/>
    <p:sldId id="272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6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defRPr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Структура экспертов </a:t>
            </a:r>
          </a:p>
        </c:rich>
      </c:tx>
      <c:layout>
        <c:manualLayout>
          <c:xMode val="edge"/>
          <c:yMode val="edge"/>
          <c:x val="0.27853405948721749"/>
          <c:y val="3.51934468139349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529812273944872"/>
          <c:y val="0.17567196720854353"/>
          <c:w val="0.51511001092471209"/>
          <c:h val="0.672788613345445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8.8926791410554235E-2"/>
                  <c:y val="0.11471249825859196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+mn-cs"/>
                      </a:rPr>
                      <a:t>п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еревозки пассажиров</a:t>
                    </a:r>
                    <a:endParaRPr lang="ru-RU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94-4E15-8F9A-29D780AD3349}"/>
                </c:ext>
              </c:extLst>
            </c:dLbl>
            <c:dLbl>
              <c:idx val="1"/>
              <c:layout>
                <c:manualLayout>
                  <c:x val="-1.8367170139961028E-3"/>
                  <c:y val="9.3306720336042703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+mn-cs"/>
                      </a:rPr>
                      <a:t>п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еревозки грузов</a:t>
                    </a:r>
                    <a:endParaRPr lang="ru-RU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94-4E15-8F9A-29D780AD3349}"/>
                </c:ext>
              </c:extLst>
            </c:dLbl>
            <c:dLbl>
              <c:idx val="2"/>
              <c:layout>
                <c:manualLayout>
                  <c:x val="-0.16558602881793069"/>
                  <c:y val="-0.192396552805663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+mn-cs"/>
                      </a:rPr>
                      <a:t>ТО</a:t>
                    </a:r>
                    <a:r>
                      <a:rPr lang="ru-RU" sz="1400" baseline="0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ru-RU" sz="1400" baseline="0" dirty="0">
                        <a:solidFill>
                          <a:srgbClr val="002060"/>
                        </a:solidFill>
                      </a:rPr>
                      <a:t>и </a:t>
                    </a:r>
                    <a:r>
                      <a:rPr lang="ru-RU" sz="1400" baseline="0" dirty="0" smtClean="0">
                        <a:solidFill>
                          <a:srgbClr val="002060"/>
                        </a:solidFill>
                      </a:rPr>
                      <a:t>ремонт</a:t>
                    </a:r>
                    <a:endParaRPr lang="ru-RU" sz="140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94-4E15-8F9A-29D780AD3349}"/>
                </c:ext>
              </c:extLst>
            </c:dLbl>
            <c:dLbl>
              <c:idx val="3"/>
              <c:layout>
                <c:manualLayout>
                  <c:x val="-7.0614087614418494E-2"/>
                  <c:y val="6.168049884519134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+mn-cs"/>
                      </a:rPr>
                      <a:t>п</a:t>
                    </a:r>
                    <a:r>
                      <a:rPr lang="ru-RU" dirty="0" smtClean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rPr>
                      <a:t>рочие</a:t>
                    </a:r>
                    <a:endParaRPr lang="ru-RU" dirty="0">
                      <a:solidFill>
                        <a:srgbClr val="002060"/>
                      </a:solidFill>
                      <a:latin typeface="Cambria" pitchFamily="18" charset="0"/>
                      <a:ea typeface="Cambria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94-4E15-8F9A-29D780AD334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mbria" pitchFamily="18" charset="0"/>
                    <a:ea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перевозка пассажиров</c:v>
                </c:pt>
                <c:pt idx="1">
                  <c:v>перевозка грузов</c:v>
                </c:pt>
                <c:pt idx="2">
                  <c:v>ТО и ремонт</c:v>
                </c:pt>
                <c:pt idx="3">
                  <c:v>прочие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5</c:v>
                </c:pt>
                <c:pt idx="2">
                  <c:v>39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94-4E15-8F9A-29D780AD3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0.37545</cdr:x>
      <cdr:y>0.68364</cdr:y>
    </cdr:from>
    <cdr:to>
      <cdr:x>0.5627</cdr:x>
      <cdr:y>0.76704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73369" y="2211802"/>
          <a:ext cx="884419" cy="269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57%</a:t>
          </a:r>
          <a:endParaRPr lang="ru-RU" sz="1400" b="1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cdr:txBody>
    </cdr:sp>
  </cdr:relSizeAnchor>
  <cdr:relSizeAnchor xmlns:cdr="http://schemas.openxmlformats.org/drawingml/2006/chartDrawing">
    <cdr:from>
      <cdr:x>0.5062</cdr:x>
      <cdr:y>0.32982</cdr:y>
    </cdr:from>
    <cdr:to>
      <cdr:x>0.69345</cdr:x>
      <cdr:y>0.41321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19727" y="1309235"/>
          <a:ext cx="858098" cy="331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24%</a:t>
          </a:r>
          <a:endParaRPr lang="ru-RU" sz="1400" b="1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cdr:txBody>
    </cdr:sp>
  </cdr:relSizeAnchor>
  <cdr:relSizeAnchor xmlns:cdr="http://schemas.openxmlformats.org/drawingml/2006/chartDrawing">
    <cdr:from>
      <cdr:x>0.58477</cdr:x>
      <cdr:y>0.48704</cdr:y>
    </cdr:from>
    <cdr:to>
      <cdr:x>0.73833</cdr:x>
      <cdr:y>0.57043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79768" y="1449979"/>
          <a:ext cx="703710" cy="248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7%</a:t>
          </a:r>
          <a:endParaRPr lang="ru-RU" sz="1400" b="1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cdr:txBody>
    </cdr:sp>
  </cdr:relSizeAnchor>
  <cdr:relSizeAnchor xmlns:cdr="http://schemas.openxmlformats.org/drawingml/2006/chartDrawing">
    <cdr:from>
      <cdr:x>0.33335</cdr:x>
      <cdr:y>0.31168</cdr:y>
    </cdr:from>
    <cdr:to>
      <cdr:x>0.52059</cdr:x>
      <cdr:y>0.39508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27639" y="1237227"/>
          <a:ext cx="858053" cy="331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12%</a:t>
          </a:r>
          <a:endParaRPr lang="ru-RU" sz="1400" b="1" dirty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2D2D8-31E9-4F67-BCB1-337DBC4A73F7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C889A-5888-4EF0-94D4-33C9F93A1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889A-5888-4EF0-94D4-33C9F93A117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889A-5888-4EF0-94D4-33C9F93A117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889A-5888-4EF0-94D4-33C9F93A117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17FC-4E96-473E-AC9C-41D9C04A64D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8BCD-F0B0-41DF-A99D-21F2551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17FC-4E96-473E-AC9C-41D9C04A64D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8BCD-F0B0-41DF-A99D-21F2551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17FC-4E96-473E-AC9C-41D9C04A64D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8BCD-F0B0-41DF-A99D-21F2551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17FC-4E96-473E-AC9C-41D9C04A64D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8BCD-F0B0-41DF-A99D-21F2551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17FC-4E96-473E-AC9C-41D9C04A64D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8BCD-F0B0-41DF-A99D-21F2551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17FC-4E96-473E-AC9C-41D9C04A64D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8BCD-F0B0-41DF-A99D-21F2551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17FC-4E96-473E-AC9C-41D9C04A64D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8BCD-F0B0-41DF-A99D-21F2551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17FC-4E96-473E-AC9C-41D9C04A64D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8BCD-F0B0-41DF-A99D-21F2551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17FC-4E96-473E-AC9C-41D9C04A64D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8BCD-F0B0-41DF-A99D-21F2551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17FC-4E96-473E-AC9C-41D9C04A64D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8BCD-F0B0-41DF-A99D-21F2551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17FC-4E96-473E-AC9C-41D9C04A64D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8BCD-F0B0-41DF-A99D-21F2551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17FC-4E96-473E-AC9C-41D9C04A64D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08BCD-F0B0-41DF-A99D-21F2551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wa-master.ru/forum.php?buad=dubabeb/img6-83972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05250" y="430386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Старовойтов Олег Игоревич,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Президент РАС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4362" y="1245295"/>
            <a:ext cx="81410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ДЕЯТЕЛЬНОСТЬ РОССИЙСКОГО АВТОТРАНСПОРТНОГО СОЮЗА</a:t>
            </a:r>
          </a:p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2020-2021 гг.</a:t>
            </a:r>
            <a:endParaRPr lang="en-US" sz="3600" b="1" dirty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prst="angle"/>
          </a:sp3d>
        </p:spPr>
      </p:pic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395536" y="260648"/>
            <a:ext cx="828092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СОДЕЙСТВИЕ В ОТКРЫТИИ МАРШРУТОВ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028734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 отчетном периоде при содействии  РАС открыто: 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115616" y="1700808"/>
            <a:ext cx="72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30</a:t>
            </a:r>
            <a:endParaRPr lang="ru-RU" sz="20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796818"/>
            <a:ext cx="4464496" cy="384043"/>
          </a:xfrm>
          <a:prstGeom prst="rect">
            <a:avLst/>
          </a:prstGeom>
        </p:spPr>
        <p:txBody>
          <a:bodyPr wrap="square" tIns="0" bIns="0"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международных автобусных маршрутов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15616" y="2319456"/>
            <a:ext cx="576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35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2372883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межрегиональных автобусных маршрутов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5134449"/>
            <a:ext cx="4752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Более чем </a:t>
            </a:r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70</a:t>
            </a:r>
            <a:r>
              <a:rPr lang="ru-R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перевозчикам  предоставлена информационная и консультативная  помощь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3140968"/>
            <a:ext cx="4752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 участием РАС рассмотрено свыше </a:t>
            </a:r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484</a:t>
            </a:r>
            <a:r>
              <a:rPr lang="ru-RU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заявления на открытие или продление срока действия международных маршрутов</a:t>
            </a:r>
          </a:p>
        </p:txBody>
      </p:sp>
      <p:pic>
        <p:nvPicPr>
          <p:cNvPr id="13322" name="Picture 10" descr="https://t3.ftcdn.net/jpg/00/15/23/32/240_F_15233295_vkWSPUYnVqaoqwudnhhqtpwhF9vhBBs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429000"/>
            <a:ext cx="3397607" cy="2951991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11150" y="271463"/>
            <a:ext cx="8520113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СИСТЕМА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ДОБРОВОЛЬНОЙ  СЕРТИФИКАЦИИ</a:t>
            </a: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3851920" y="2420888"/>
          <a:ext cx="5184576" cy="396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одержимое 7"/>
          <p:cNvSpPr txBox="1">
            <a:spLocks/>
          </p:cNvSpPr>
          <p:nvPr/>
        </p:nvSpPr>
        <p:spPr>
          <a:xfrm>
            <a:off x="395536" y="2636912"/>
            <a:ext cx="3962024" cy="2098538"/>
          </a:xfrm>
          <a:prstGeom prst="rect">
            <a:avLst/>
          </a:prstGeom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 отчетном периоде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продлены полномочия: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68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экспертам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14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органам сертификации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выдано более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1600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сертификатов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714" y="1491251"/>
            <a:ext cx="8286808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"/>
          </a:sp3d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Действуют </a:t>
            </a:r>
            <a:r>
              <a:rPr lang="ru-RU" sz="2200" b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51</a:t>
            </a:r>
            <a:r>
              <a:rPr lang="ru-RU" sz="2200" b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орган по </a:t>
            </a:r>
            <a:r>
              <a:rPr lang="ru-RU" sz="2200" b="1" dirty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сертификации в </a:t>
            </a:r>
            <a:r>
              <a:rPr lang="ru-RU" sz="2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47</a:t>
            </a:r>
            <a:r>
              <a:rPr lang="ru-RU" sz="2200" b="1" dirty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регионах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11150" y="271463"/>
            <a:ext cx="8520113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ВЫДАЧА  РАЗРЕШЕНИЙ 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ЕКМТ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23728" y="1535886"/>
            <a:ext cx="6192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Российская квота - </a:t>
            </a:r>
            <a:r>
              <a:rPr lang="ru-R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16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базовых разрешений </a:t>
            </a:r>
            <a:r>
              <a:rPr lang="ru-RU" sz="2000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ЕКМТ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 что эквивалентно </a:t>
            </a:r>
            <a:r>
              <a:rPr lang="ru-R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164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годовым разрешениям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852937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Спрос превышает предложение в </a:t>
            </a:r>
            <a:r>
              <a:rPr lang="ru-R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59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раз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3909054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 отчетном периоде проведены семинары с перевозчиками в Брянске, Смоленске и Москве в целях  разъяснения изменений в правила распределения разрешений </a:t>
            </a:r>
            <a:r>
              <a:rPr lang="ru-RU" sz="2000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ЕКМТ</a:t>
            </a:r>
            <a:endParaRPr lang="ru-RU" sz="2000" dirty="0" smtClean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6629" name="Picture 5" descr="http://rus.lang-study.com/wp-content/uploads/CEMT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423445">
            <a:off x="248850" y="1197768"/>
            <a:ext cx="1584176" cy="2950088"/>
          </a:xfrm>
          <a:prstGeom prst="rect">
            <a:avLst/>
          </a:prstGeom>
          <a:noFill/>
          <a:ln w="6350"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Picture 5" descr="http://rus.lang-study.com/wp-content/uploads/CEMT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1340768"/>
            <a:ext cx="1598268" cy="2904323"/>
          </a:xfrm>
          <a:prstGeom prst="rect">
            <a:avLst/>
          </a:prstGeom>
          <a:noFill/>
          <a:ln w="6350"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Picture 5" descr="http://rus.lang-study.com/wp-content/uploads/CEMT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56298">
            <a:off x="439648" y="1568328"/>
            <a:ext cx="1584176" cy="2741585"/>
          </a:xfrm>
          <a:prstGeom prst="rect">
            <a:avLst/>
          </a:prstGeom>
          <a:noFill/>
          <a:ln w="63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7" y="443862"/>
            <a:ext cx="8501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МОРАЛЬНОЕ  ПООЩРЕНИЕ  РАБОТНИКОВ </a:t>
            </a:r>
            <a:endParaRPr lang="ru-RU" sz="2800" b="1" dirty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9233" y="1363029"/>
            <a:ext cx="48775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 отчетный период награждены: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050248"/>
            <a:ext cx="1296144" cy="195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410288"/>
            <a:ext cx="1729304" cy="274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37225" y="4061586"/>
            <a:ext cx="4314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186 </a:t>
            </a:r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чел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 Почетной грамотой РАС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7225" y="2060848"/>
            <a:ext cx="6799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62 </a:t>
            </a:r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чел.  </a:t>
            </a: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нагрудным знаком «Почетный работник РАС»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5021693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67 </a:t>
            </a:r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чел.    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 медалью «За заслуги в развитии автомобильного транспорта»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7226" y="2924944"/>
            <a:ext cx="5321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57 </a:t>
            </a:r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чел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Почетным знаком РАС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7" y="443862"/>
            <a:ext cx="8501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ПРЕДСТАВИТЕЛЬСКАЯ  ДЕЯТЕЛЬНОСТЬ  РАС</a:t>
            </a:r>
            <a:endParaRPr lang="ru-RU" sz="2800" b="1" dirty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148263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РАС является участником всех федеральных дискуссионных площадок по проблемам развития автомобильного транспорта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1988840"/>
            <a:ext cx="5688632" cy="177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Представители Союза входят в состав:</a:t>
            </a:r>
          </a:p>
          <a:p>
            <a:pPr algn="just" fontAlgn="base"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- 3-х координационных советов Минтранса России</a:t>
            </a:r>
          </a:p>
          <a:p>
            <a:pPr algn="just" fontAlgn="base"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- 2-х экспертных советов Государственной Думы 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-2-х Рабочих групп при Правительстве РФ</a:t>
            </a:r>
          </a:p>
          <a:p>
            <a:pPr algn="just" fontAlgn="base"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 свыше 10 межведомственных рабочих групп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3861048"/>
            <a:ext cx="6120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Президент РАС является членом коллегии </a:t>
            </a:r>
            <a:r>
              <a:rPr lang="ru-RU" sz="2000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Ространснадзора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и Комиссии по транспорту </a:t>
            </a:r>
            <a:r>
              <a:rPr lang="ru-RU" sz="2000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РСПП</a:t>
            </a:r>
            <a:endParaRPr lang="ru-RU" sz="2000" dirty="0" smtClean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7544" y="4807024"/>
            <a:ext cx="81369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РАС участвовал в подготовке совещания у Президента Российской Федерации по вопросам развития транспорта и в подготовке проектов нормативно-правовых актов по итогам этого совещания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67544" y="6017706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Сотрудники Аппарата Союза регулярно выступают и публикуются в СМИ </a:t>
            </a:r>
          </a:p>
        </p:txBody>
      </p:sp>
      <p:pic>
        <p:nvPicPr>
          <p:cNvPr id="1031" name="Picture 7" descr="http://ras-info.ru/wp-content/uploads/2012/12/PB30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88840"/>
            <a:ext cx="2736304" cy="225440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323656"/>
            <a:ext cx="83529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ФЕДЕРАЛЬНЫЕ  ЗАКОНЫ О ЗАПРЕТЕ  ВЫСАДКИ  ИЗ  АВТОБУСА  БЕЗБИЛЕТНЫХ  ДЕТЕЙ</a:t>
            </a:r>
            <a:endParaRPr lang="ru-RU" sz="2800" b="1" dirty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628800"/>
            <a:ext cx="568863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Федеральный закон от 24.02.2021 № 26-ФЗ: </a:t>
            </a:r>
          </a:p>
          <a:p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разрешен безбилетный проезд в автобусах  лиц, не достигших возраста шестнадцати лет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32989"/>
            <a:ext cx="5760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Федеральный закон от 24.02.2021 № 26-ФЗ: </a:t>
            </a:r>
          </a:p>
          <a:p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 принудительную высадку из автобуса безбилетного лица, не достигшего возраста шестнадцати лет, накладывается штраф на водителя в размере пяти тысяч рублей; на должностных лиц - от двадцати тысяч до тридцати тысяч рублей</a:t>
            </a:r>
            <a:endParaRPr lang="ru-RU" dirty="0"/>
          </a:p>
        </p:txBody>
      </p:sp>
      <p:pic>
        <p:nvPicPr>
          <p:cNvPr id="6152" name="Picture 8" descr="Детей-безбилетников запретят высаживать из общественного транспо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0584" y="2564904"/>
            <a:ext cx="2995912" cy="252028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419667"/>
            <a:ext cx="89289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ЗАКОН-СПУТНИК  К  ФЕДЕРАЛЬНОМУ ЗАКОНУ «О ГОСУДАРСТВЕННОМ И МУНИЦИПАЛЬНОМ КОНТРОЛЕ»</a:t>
            </a:r>
            <a:endParaRPr lang="ru-RU" sz="2800" b="1" dirty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560" y="1873764"/>
            <a:ext cx="7997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Разграничены предметы видов контроля, осуществляемых ГИБДД МВД России  и </a:t>
            </a:r>
            <a:r>
              <a:rPr lang="ru-RU" sz="2000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Ространснадзором</a:t>
            </a:r>
            <a:endParaRPr lang="ru-RU" sz="2000" dirty="0" smtClean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83568" y="5157192"/>
            <a:ext cx="60486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(4) Осуществляется автоматическая проверка сведений об автобусах, включаемых в реестр лицензий </a:t>
            </a:r>
          </a:p>
        </p:txBody>
      </p:sp>
      <p:sp>
        <p:nvSpPr>
          <p:cNvPr id="29702" name="AutoShape 6" descr="Лицензирование. Дорожный указатель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Лицензирование. Дорожный указатель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79312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Автобус признается местом осуществления лицензируемой 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717032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(3) Сведения об автобусе вносятся в реестр лицензий самостоятельно с использованием личного кабинета лицензиата на едином портале государственных и муниципальных услуг</a:t>
            </a:r>
            <a:endParaRPr lang="ru-RU" sz="2000" dirty="0"/>
          </a:p>
        </p:txBody>
      </p:sp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062" y="4101075"/>
            <a:ext cx="2451939" cy="262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86"/>
            <a:ext cx="9144000" cy="6857999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228420"/>
            <a:ext cx="9217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ЗАКОНОПРОЕКТ  О  КОНТРОЛЕ  ЗА  ТЕХНИЧЕСКИМ  СОСТОЯНИЕМ  ТРАНСПОРТНЫХ  СРЕДСТВ</a:t>
            </a:r>
            <a:endParaRPr lang="ru-RU" sz="2800" b="1" dirty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Запрещается эксплуатация транспортных средств в случае, если при проверке на линии у них будут обнаружены неисправности, создающие угрозу безопасности дорожного движения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756925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Возобновление допуска транспортного средства к эксплуатации осуществляется после прохождения внеочередного технического осмотра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197085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(3) Если в течение 72 часов внеочередной технический осмотр не пройден, свидетельство о регистрации транспортного средства изымается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639567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(4) Перечень неисправностей, создающих угрозу безопасности дорожного движения, устанавливается Правительством РФ</a:t>
            </a:r>
          </a:p>
        </p:txBody>
      </p:sp>
      <p:pic>
        <p:nvPicPr>
          <p:cNvPr id="1027" name="Picture 3" descr="https://vlg-media.ru/images/photos/big/12627c7e7788ae9886f911a7623fcf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1" y="2924943"/>
            <a:ext cx="2669801" cy="2232249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228420"/>
            <a:ext cx="9217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ЗАКОНОПРОЕКТ  О ПЕРИОДИЧЕСКОМ  ПОВЫШЕНИИ КВАЛИФИКАЦИИ  ВОДИТЕЛЕЙ</a:t>
            </a:r>
            <a:endParaRPr lang="ru-RU" sz="2800" b="1" dirty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654642"/>
            <a:ext cx="72835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Каждые 5 лет профессиональный водитель обязан  проходить обучение по программам профессиональной подготовки или переподготовки либо повышения квалификации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3152679"/>
            <a:ext cx="61910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Прохождение обучения удостоверяется документом о квалификации, который выдается по результатам сдачи квалификационного экзамена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920763"/>
            <a:ext cx="2156842" cy="253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39552" y="4581129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(3) Обязанность получения водителем документа о квалификации наступает по окончании срока действия выданного ему водительского удостоверения, но не ранее чем по истечении двух лет со дня вступления закона в силу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ffectLst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228420"/>
            <a:ext cx="9217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ЗАКОНОПРОЕКТ  ОБ  ОБЯЗАТЕЛЬНЫХ  УСЛУГАХ АВТОВОКЗАЛОВ  (АВТОСТАНЦИЙ)</a:t>
            </a:r>
            <a:endParaRPr lang="ru-RU" sz="2800" b="1" dirty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916251"/>
            <a:ext cx="13681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Задача 1: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852936"/>
            <a:ext cx="14536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Задача 2: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796819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Законодательно установить конечный перечень обязательных услуг автовокзалов (автостанций)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756926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Исключить зависимость автовокзалов от  стоимости проданных билетов</a:t>
            </a:r>
            <a:endParaRPr lang="ru-RU" sz="20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3528" y="3939831"/>
            <a:ext cx="39604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Ожидаемые результаты: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37112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возможность отказаться от навязываемых услуг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293657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создание условий для формирования рынка продаж билетов с использованием автоматизированных информационных систем</a:t>
            </a:r>
          </a:p>
        </p:txBody>
      </p:sp>
      <p:pic>
        <p:nvPicPr>
          <p:cNvPr id="5" name="Picture 2" descr="http://www.akwa-master.ru/forum.php?buad=dubabeb/img6-83972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97019"/>
            <a:ext cx="2813426" cy="2496277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beve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3613327"/>
            <a:ext cx="828092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3. Рассмотреть вопрос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 о распространении на крупные транспортные компании мер государственной поддержки, установленных в отношении субъектов малого и среднего предпринимательства;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 о предоставлении налогового вычета в размере стоимости приобретенной </a:t>
            </a:r>
            <a:r>
              <a:rPr lang="ru-RU" sz="1600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ККТ</a:t>
            </a:r>
            <a:endParaRPr lang="ru-RU" sz="1600" dirty="0" smtClean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1150" y="271463"/>
            <a:ext cx="8520113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ПОРУЧЕНИЯ  ПРЕЗИДЕНТА  РОССИИ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836712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Правительству РФ: </a:t>
            </a:r>
            <a:endParaRPr lang="ru-RU" sz="2000" b="1" dirty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31676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1. Обеспечить внесение в законодательство РФ изменений, предусматривающих  продление отсрочки по взиманию штрафов за нарушение требований по применению </a:t>
            </a:r>
            <a:r>
              <a:rPr lang="ru-RU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ККТ</a:t>
            </a: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при реализации билетов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46889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2. Представить предложения о предоставлении отсрочки по уплате лизинговых платежей по ранее заключенным договорам лизинга автобусов, трамваев, троллейбусов и грузовых автомобилей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5445225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Рекомендовать субъектам РФ предусмотреть меры поддержки пассажирских автотранспортных компаний, а также владельцев автовокзалов и автостанций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347850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ДОПОЛНИТЕЛЬНЫЕ  ПОПРАВКИ  В 220-ЫЙ  ЗАКОН</a:t>
            </a:r>
            <a:endParaRPr lang="ru-RU" sz="2800" b="1" dirty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95536" y="1092514"/>
            <a:ext cx="6552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Отмена свидетельств об осуществлении регулярных перевозок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95536" y="1870859"/>
            <a:ext cx="6840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Установление особого порядка определения размеров штрафов за неисполнение или ненадлежащее исполнение условий контракта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95536" y="2996952"/>
            <a:ext cx="6984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(3) Введение запрета на вступление в силу решения об изменении  вида перевозок до стечении срока, на который перевозчику было предоставлено право осуществления перевозок по нерегулируемым тарифам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95536" y="4437112"/>
            <a:ext cx="67687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(4) Установление порядка формирования лотов для конкурсов за право осуществления перевозок по нерегулируемым тарифам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621021"/>
            <a:ext cx="2051719" cy="303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95536" y="5605015"/>
            <a:ext cx="68579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(5) Уточнение порядка исчисления опыта работы перевозчика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347850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ДОПОЛНИТЕЛЬНЫЕ  ПОПРАВКИ  В 220-ЫЙ  ЗАКОН</a:t>
            </a:r>
            <a:endParaRPr lang="ru-RU" sz="2800" b="1" dirty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39552" y="2350912"/>
            <a:ext cx="66967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(7) Уточнение порядка определения количества резервных автобусов в отношении маршрутов, включенных в состав одного лота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569143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(8) Установление конечного перечня оснований для обращения в суд с исками о прекращении права осуществления перевозок по нерегулируемым тарифам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9552" y="4857449"/>
            <a:ext cx="65527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(9) Снятие ограничений на участие перевозчика в последующих конкурсах, если состоявший конкурс признан недействительным в связи с нарушением процедур его проведения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39552" y="1352673"/>
            <a:ext cx="698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(6) Расширение перечня случаев, при которых может быть без конкурса назначен временный перевозчик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1" y="3820248"/>
            <a:ext cx="2051719" cy="303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11150" y="271463"/>
            <a:ext cx="8520113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ДОПОЛНИТЕЛЬНЫЕ  МЕРЫ  ПОДДЕРЖКИ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27584" y="3703095"/>
            <a:ext cx="748883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Внесены изменения в 220-ый закон, предусматривающие: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 право органов власти отложить переход на контрактную систему до 17 июля 2022 года и продлить на этот срок договоры, заключенные до вступления в силу данного закона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 право перевозчиков в период действия ограничительных мер в одностороннем порядке сокращать количество рейсов, использовать автобусы меньшего класса или прекращать перевозки по маршруту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2474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До 1 июля 2021 года перенесен срок оснащения </a:t>
            </a:r>
            <a:r>
              <a:rPr lang="ru-RU" sz="2000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тахографами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транспортных средств, используемых для регулярных перевозок в городском сообщении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492896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До 1 октября 2020 года предоставлена отсрочка по взиманию штрафов за нарушение требований по применению </a:t>
            </a:r>
            <a:r>
              <a:rPr lang="ru-RU" sz="2000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ККТ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при реализации билетов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3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11150" y="271463"/>
            <a:ext cx="8520113" cy="647700"/>
          </a:xfrm>
          <a:prstGeom prst="rect">
            <a:avLst/>
          </a:prstGeom>
        </p:spPr>
        <p:txBody>
          <a:bodyPr/>
          <a:lstStyle/>
          <a:p>
            <a:pPr indent="450850" algn="ctr" eaLnBrk="0" hangingPunct="0"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РЕЗУЛЬТАТЫ  ОПРОСА  ПЕРЕВОЗЧИКОВ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3" y="764704"/>
            <a:ext cx="1568250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Объем перевозок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813043"/>
            <a:ext cx="1721946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Численность парка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70778" y="764704"/>
            <a:ext cx="789255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Доходы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6372200" y="1124744"/>
          <a:ext cx="2160240" cy="2430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2020/2019</a:t>
                      </a:r>
                    </a:p>
                  </a:txBody>
                  <a:tcPr marT="14400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Доля компаний, %</a:t>
                      </a:r>
                      <a:endParaRPr lang="ru-RU" sz="1300" dirty="0">
                        <a:solidFill>
                          <a:schemeClr val="tx2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14400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-0-20 %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4800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44,0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+0-10%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11,0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+10-20%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11,0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+20-30%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28,0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+30-50%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491880" y="3813043"/>
            <a:ext cx="2104166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Численность водителей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77423" y="764704"/>
            <a:ext cx="862929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Затраты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491880" y="1124744"/>
          <a:ext cx="2160240" cy="2430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2020/2019</a:t>
                      </a:r>
                    </a:p>
                  </a:txBody>
                  <a:tcPr marT="14400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Доля компаний, %</a:t>
                      </a:r>
                      <a:endParaRPr lang="ru-RU" sz="1300" dirty="0">
                        <a:solidFill>
                          <a:schemeClr val="tx2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14400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+5 %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T="4800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-5%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-5-10%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-20-30%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- 30-50%</a:t>
                      </a:r>
                      <a:endParaRPr lang="ru-R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49,0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611560" y="1124744"/>
          <a:ext cx="2160240" cy="2430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2020/2019</a:t>
                      </a:r>
                    </a:p>
                  </a:txBody>
                  <a:tcPr marT="14400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Доля компаний, %</a:t>
                      </a:r>
                      <a:endParaRPr lang="ru-RU" sz="1300" dirty="0">
                        <a:solidFill>
                          <a:schemeClr val="tx2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14400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+5 %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T="4800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-5%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- 5-10%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-20-30%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18,0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- 30-50%</a:t>
                      </a:r>
                      <a:endParaRPr lang="ru-R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611560" y="4149080"/>
          <a:ext cx="2160240" cy="2430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2020/2019</a:t>
                      </a:r>
                    </a:p>
                  </a:txBody>
                  <a:tcPr marT="14400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Доля компаний, %</a:t>
                      </a:r>
                      <a:endParaRPr lang="ru-RU" sz="1300" dirty="0">
                        <a:solidFill>
                          <a:schemeClr val="tx2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14400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+5 %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T="4800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-5%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53,0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-5-10%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-15-20%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- 20-30%</a:t>
                      </a:r>
                      <a:endParaRPr lang="ru-R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6372200" y="4149080"/>
          <a:ext cx="2160240" cy="2430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2020/2019</a:t>
                      </a:r>
                    </a:p>
                  </a:txBody>
                  <a:tcPr marT="14400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Доля компаний, %</a:t>
                      </a:r>
                      <a:endParaRPr lang="ru-RU" sz="1300" dirty="0">
                        <a:solidFill>
                          <a:schemeClr val="tx2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14400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+5 %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T="4800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23,0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+5-15%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-5%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41,0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-5-15%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18,0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-20-30%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3491880" y="4149080"/>
          <a:ext cx="2160240" cy="2430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2020/2019</a:t>
                      </a:r>
                    </a:p>
                  </a:txBody>
                  <a:tcPr marT="14400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Доля компаний, %</a:t>
                      </a:r>
                      <a:endParaRPr lang="ru-RU" sz="1300" dirty="0">
                        <a:solidFill>
                          <a:schemeClr val="tx2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14400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+5 %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T="4800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+10-15%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-5%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70,0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-10-15%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-20-30%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6505599" y="3813043"/>
            <a:ext cx="1810817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Зарплата водителей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9513" y="260649"/>
            <a:ext cx="8723759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ФИСКАЛИЗАЦИЯ</a:t>
            </a: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РАСЧЕТОВ  ЗА ПЕРЕВОЗКИ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948947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Совместно с </a:t>
            </a:r>
            <a:r>
              <a:rPr lang="ru-RU" sz="2000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ФНС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России подготовлены рекомендации по применению различных вариантов </a:t>
            </a:r>
            <a:r>
              <a:rPr lang="ru-RU" sz="2000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фискализации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расчетов за перевозки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5" y="4797152"/>
            <a:ext cx="1944215" cy="182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39552" y="4965171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Совместно с ООО «Штрих-М» разработаны инструкция по применению программного обеспечения для расчетов с отложенной </a:t>
            </a:r>
            <a:r>
              <a:rPr lang="ru-RU" sz="2000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фискализацией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онлайн-калькулятор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расходов на осуществление таких расчетов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07707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 просьбе РАС ООО «Штрих-М» разработало программное обеспечение для расчетов с отложенной </a:t>
            </a:r>
            <a:r>
              <a:rPr lang="ru-RU" sz="2000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фискализацией</a:t>
            </a:r>
            <a:endParaRPr lang="ru-RU" sz="2000" dirty="0" smtClean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932723"/>
            <a:ext cx="7560840" cy="193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 участием РАС подготовлены поправки в законодательные акты, предусматривающие:</a:t>
            </a:r>
          </a:p>
          <a:p>
            <a:pPr lvl="0" fontAlgn="base"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(1) право применения отложенной </a:t>
            </a:r>
            <a:r>
              <a:rPr lang="ru-RU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фискализации</a:t>
            </a: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– оформления кассовых чеков задним числом после возвращения автобуса в парк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годовую отсрочку на применение </a:t>
            </a:r>
            <a:r>
              <a:rPr lang="ru-RU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фискализации</a:t>
            </a: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расчетов за перевозки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271462"/>
            <a:ext cx="8784976" cy="99729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УЧАСТИЕ  СОТРУДНИКОВ  АППАРАТА  РАС  В РАБОЧИХ ГРУППАХ  ПО  «РЕГУЛЯТОРНОЙ  ГИЛЬОТИНЕ»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Рабочая группа по автомобильному транспорту:</a:t>
            </a:r>
            <a:endParaRPr lang="ru-RU" sz="2000" b="1" dirty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2180861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участвовали в</a:t>
            </a:r>
            <a:r>
              <a:rPr lang="ru-RU" sz="16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48</a:t>
            </a:r>
            <a:r>
              <a:rPr lang="ru-RU" sz="16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заседаниях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703499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рассмотрели </a:t>
            </a:r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175</a:t>
            </a:r>
            <a:r>
              <a:rPr lang="ru-RU" sz="16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проектов нормативных правовых актов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318355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подготовлено </a:t>
            </a:r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58</a:t>
            </a:r>
            <a:r>
              <a:rPr lang="ru-RU" sz="16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заключений с замечаниями и предложениями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088685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Рабочая группа по транспортной безопасности:</a:t>
            </a:r>
            <a:endParaRPr lang="ru-RU" sz="2000" b="1" dirty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4623712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участвовали в </a:t>
            </a:r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14</a:t>
            </a:r>
            <a:r>
              <a:rPr lang="ru-RU" sz="16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заседаниях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5103765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рассмотрели </a:t>
            </a:r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48</a:t>
            </a:r>
            <a:r>
              <a:rPr lang="ru-RU" sz="16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проектов нормативных правовых актов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5583819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подготовлено</a:t>
            </a:r>
            <a:r>
              <a:rPr lang="ru-RU" sz="16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12</a:t>
            </a:r>
            <a:r>
              <a:rPr lang="ru-RU" sz="16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заключений с замечаниями и предложениями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60915"/>
            <a:ext cx="1622384" cy="213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11150" y="271463"/>
            <a:ext cx="8520113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ПОЛОЖИТЕЛЬНЫЕ  РЕЗУЛЬТАТЫ  «ГИЛЬОТИНЫ»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0872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Смягчены требования к режимам труда и отдыха  водителей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Отменены квалификационные требования для диспетчеров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04864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(3) Исключено требование об использовании для организованной перевозки групп детей автобусов, с года выпуска которых прошло не более 10 лет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321297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(4) Исключена обязанности оформления при организованной перевозке группы детей списка набора пищевых продуктов, документа, содержащего сведения о водителе и документа, содержащего порядок посадки пассажиров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450912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(5) Разрешено подтверждать наличие электронного билета посредством предъявление его копии в виде изображения на экране мобильного устройства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580795"/>
            <a:ext cx="1622384" cy="213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39552" y="551723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(6) Отменена обязанность оформления списка пассажиров при осуществлении заказных перевозок за исключением случаев, когда такая обязанность предусмотрена законом «О транспортной безопасности»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149080"/>
            <a:ext cx="1622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9552" y="184482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(8) Установлен конечный перечень оснований для отказа в выдаче специального разрешения на перевозку опасного груза и в согласовании заявленного маршрута перевозки опасного груза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1150" y="271463"/>
            <a:ext cx="8520113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ПОЛОЖИТЕЛЬНЫЕ  РЕЗУЛЬТАТЫ  «ГИЛЬОТИНЫ»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149080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(11) Разрешено проводить </a:t>
            </a:r>
            <a:r>
              <a:rPr lang="ru-RU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предрейсовый</a:t>
            </a: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контроль технического состояния ТС по договору оказания услуг, заключенному со сторонней организацией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836712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(7) Эксплуатация аппаратуры спутниковой навигации, установленной на транспортном средстве до 1 января 2021 года, разрешена до окончания срока ее полезного использования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85293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(9) Разрешено использовать электронную транспортную накладную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3356992"/>
            <a:ext cx="752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(10) Введена новая форма транспортной накладной, допускающая указание в ней реквизитов экспедитора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5229200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(12) С обществами инвалидов  согласован проект приказа, допускающий эксплуатацию автобусов, не оборудованных подъемными  устройствами и площадками для перевозки инвалидов в креслах-колясках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87127_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11150" y="271463"/>
            <a:ext cx="8520113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ОТРИЦАТЕЛЬНЫЕ РЕЗУЛЬТАТЫ «ГИЛЬОТИНЫ»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2084851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Не удалось отстоять сложившийся порядок передачи навигационной информации в региональные навигационно-информационные системы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55576" y="908720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Правительство проигнорировало подготовленный РАС альтернативный проект Требований по обеспечению транспортной безопасности транспортных средств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55576" y="3140968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(3) Установленный порядок передачи навигационной информации содержит риски взимания с перевозчиков платы за повторную идентификацию ранее установленной аппаратуры спутниковой навигации в </a:t>
            </a:r>
            <a:r>
              <a:rPr lang="ru-RU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ГАИС</a:t>
            </a: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ЭРА-ГЛОНАСС</a:t>
            </a: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5576" y="4581129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(4) Не удалось отменить обязанность оснащения </a:t>
            </a:r>
            <a:r>
              <a:rPr lang="ru-RU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тахографами</a:t>
            </a: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транспортных средств, используемых для регулярных перевозок в городском и пригородном сообщении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572164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(5) Предоставленное изготовителям </a:t>
            </a:r>
            <a:r>
              <a:rPr lang="ru-RU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СКЗИ</a:t>
            </a: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тахографов</a:t>
            </a:r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право устанавливать срок их эксплуатации больший чем 3 года носит декларативный характер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980728"/>
            <a:ext cx="1622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4" name="Группа 53"/>
          <p:cNvGrpSpPr/>
          <p:nvPr/>
        </p:nvGrpSpPr>
        <p:grpSpPr>
          <a:xfrm>
            <a:off x="7668344" y="1796819"/>
            <a:ext cx="504056" cy="672075"/>
            <a:chOff x="7812360" y="3031230"/>
            <a:chExt cx="504056" cy="504056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600000" flipV="1">
              <a:off x="7884368" y="3031230"/>
              <a:ext cx="360040" cy="50405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812360" y="3075806"/>
              <a:ext cx="504056" cy="43204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1608</Words>
  <Application>Microsoft Office PowerPoint</Application>
  <PresentationFormat>Экран (4:3)</PresentationFormat>
  <Paragraphs>218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Alexandre</cp:lastModifiedBy>
  <cp:revision>215</cp:revision>
  <dcterms:created xsi:type="dcterms:W3CDTF">2021-04-13T13:49:20Z</dcterms:created>
  <dcterms:modified xsi:type="dcterms:W3CDTF">2021-05-24T07:09:45Z</dcterms:modified>
</cp:coreProperties>
</file>