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7" r:id="rId3"/>
  </p:sldMasterIdLst>
  <p:notesMasterIdLst>
    <p:notesMasterId r:id="rId14"/>
  </p:notesMasterIdLst>
  <p:sldIdLst>
    <p:sldId id="1841" r:id="rId4"/>
    <p:sldId id="1843" r:id="rId5"/>
    <p:sldId id="376" r:id="rId6"/>
    <p:sldId id="387" r:id="rId7"/>
    <p:sldId id="370" r:id="rId8"/>
    <p:sldId id="1831" r:id="rId9"/>
    <p:sldId id="1836" r:id="rId10"/>
    <p:sldId id="1838" r:id="rId11"/>
    <p:sldId id="1844" r:id="rId12"/>
    <p:sldId id="319" r:id="rId13"/>
  </p:sldIdLst>
  <p:sldSz cx="9144000" cy="6858000" type="screen4x3"/>
  <p:notesSz cx="6735763" cy="9866313"/>
  <p:defaultTextStyle>
    <a:defPPr>
      <a:defRPr lang="ru-RU"/>
    </a:defPPr>
    <a:lvl1pPr marL="0" algn="l" defTabSz="912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126" algn="l" defTabSz="912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253" algn="l" defTabSz="912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377" algn="l" defTabSz="912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508" algn="l" defTabSz="912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635" algn="l" defTabSz="912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759" algn="l" defTabSz="912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889" algn="l" defTabSz="912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015" algn="l" defTabSz="912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>
          <p15:clr>
            <a:srgbClr val="A4A3A4"/>
          </p15:clr>
        </p15:guide>
        <p15:guide id="2" pos="5647" userDrawn="1">
          <p15:clr>
            <a:srgbClr val="A4A3A4"/>
          </p15:clr>
        </p15:guide>
        <p15:guide id="3" orient="horz" pos="17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873F"/>
    <a:srgbClr val="E46C0A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48"/>
      </p:cViewPr>
      <p:guideLst>
        <p:guide orient="horz" pos="1706"/>
        <p:guide pos="5647"/>
        <p:guide orient="horz" pos="17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5E477758-91DC-4BB8-BE89-11E653CB6C23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094A263F-5DAF-408C-BF66-6A11C02A7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8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26" algn="l" defTabSz="912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253" algn="l" defTabSz="912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377" algn="l" defTabSz="912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508" algn="l" defTabSz="912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635" algn="l" defTabSz="912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759" algn="l" defTabSz="912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889" algn="l" defTabSz="912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015" algn="l" defTabSz="912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7C79-247A-43D5-841F-53175CDA72B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7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20FF0-5EF2-4BE6-A7AA-CD66C006D97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2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BF90A-94B4-478A-8104-E87C3275D8E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43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20FF0-5EF2-4BE6-A7AA-CD66C006D97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6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25A9-75A4-46EC-8671-A59218B72BB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46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25A9-75A4-46EC-8671-A59218B72BB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0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5" y="213048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1B6E-0831-4469-BC4D-D59225639457}" type="datetime1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5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D3B4-D1E7-4C38-BEC1-FD69E0A7639B}" type="datetime1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0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DFB-A11F-4F96-A953-0922E5C7D4FE}" type="datetime1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1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5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5" y="3602086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095" indent="0" algn="ctr">
              <a:buNone/>
              <a:defRPr sz="1500"/>
            </a:lvl2pPr>
            <a:lvl3pPr marL="684191" indent="0" algn="ctr">
              <a:buNone/>
              <a:defRPr sz="1400"/>
            </a:lvl3pPr>
            <a:lvl4pPr marL="1026286" indent="0" algn="ctr">
              <a:buNone/>
              <a:defRPr sz="1200"/>
            </a:lvl4pPr>
            <a:lvl5pPr marL="1368377" indent="0" algn="ctr">
              <a:buNone/>
              <a:defRPr sz="1200"/>
            </a:lvl5pPr>
            <a:lvl6pPr marL="1710474" indent="0" algn="ctr">
              <a:buNone/>
              <a:defRPr sz="1200"/>
            </a:lvl6pPr>
            <a:lvl7pPr marL="2052568" indent="0" algn="ctr">
              <a:buNone/>
              <a:defRPr sz="1200"/>
            </a:lvl7pPr>
            <a:lvl8pPr marL="2394666" indent="0" algn="ctr">
              <a:buNone/>
              <a:defRPr sz="1200"/>
            </a:lvl8pPr>
            <a:lvl9pPr marL="2736759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842F-B202-40D9-9F28-0A80FF8C8C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30E-823B-4762-B081-F9F09AF90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60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8C71-3B5E-4F48-B057-5B7F6589A2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30E-823B-4762-B081-F9F09AF90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87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1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0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1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3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4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5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6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7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F825-A205-42A0-8D9B-3B490CEA7A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30E-823B-4762-B081-F9F09AF90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51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4" y="1825642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42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DA2F-62E8-4547-9848-11797526CC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30E-823B-4762-B081-F9F09AF90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23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4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95" indent="0">
              <a:buNone/>
              <a:defRPr sz="1500" b="1"/>
            </a:lvl2pPr>
            <a:lvl3pPr marL="684191" indent="0">
              <a:buNone/>
              <a:defRPr sz="1400" b="1"/>
            </a:lvl3pPr>
            <a:lvl4pPr marL="1026286" indent="0">
              <a:buNone/>
              <a:defRPr sz="1200" b="1"/>
            </a:lvl4pPr>
            <a:lvl5pPr marL="1368377" indent="0">
              <a:buNone/>
              <a:defRPr sz="1200" b="1"/>
            </a:lvl5pPr>
            <a:lvl6pPr marL="1710474" indent="0">
              <a:buNone/>
              <a:defRPr sz="1200" b="1"/>
            </a:lvl6pPr>
            <a:lvl7pPr marL="2052568" indent="0">
              <a:buNone/>
              <a:defRPr sz="1200" b="1"/>
            </a:lvl7pPr>
            <a:lvl8pPr marL="2394666" indent="0">
              <a:buNone/>
              <a:defRPr sz="1200" b="1"/>
            </a:lvl8pPr>
            <a:lvl9pPr marL="2736759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6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74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95" indent="0">
              <a:buNone/>
              <a:defRPr sz="1500" b="1"/>
            </a:lvl2pPr>
            <a:lvl3pPr marL="684191" indent="0">
              <a:buNone/>
              <a:defRPr sz="1400" b="1"/>
            </a:lvl3pPr>
            <a:lvl4pPr marL="1026286" indent="0">
              <a:buNone/>
              <a:defRPr sz="1200" b="1"/>
            </a:lvl4pPr>
            <a:lvl5pPr marL="1368377" indent="0">
              <a:buNone/>
              <a:defRPr sz="1200" b="1"/>
            </a:lvl5pPr>
            <a:lvl6pPr marL="1710474" indent="0">
              <a:buNone/>
              <a:defRPr sz="1200" b="1"/>
            </a:lvl6pPr>
            <a:lvl7pPr marL="2052568" indent="0">
              <a:buNone/>
              <a:defRPr sz="1200" b="1"/>
            </a:lvl7pPr>
            <a:lvl8pPr marL="2394666" indent="0">
              <a:buNone/>
              <a:defRPr sz="1200" b="1"/>
            </a:lvl8pPr>
            <a:lvl9pPr marL="2736759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74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74D3-C6F3-4F7B-BB68-B9EE9115DC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30E-823B-4762-B081-F9F09AF90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9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CDE6F-EE87-4FA7-9B72-3075D12CCB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30E-823B-4762-B081-F9F09AF90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20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BE74-CCE2-4EA1-98D2-2CC75FD435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30E-823B-4762-B081-F9F09AF90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30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3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095" indent="0">
              <a:buNone/>
              <a:defRPr sz="1100"/>
            </a:lvl2pPr>
            <a:lvl3pPr marL="684191" indent="0">
              <a:buNone/>
              <a:defRPr sz="900"/>
            </a:lvl3pPr>
            <a:lvl4pPr marL="1026286" indent="0">
              <a:buNone/>
              <a:defRPr sz="700"/>
            </a:lvl4pPr>
            <a:lvl5pPr marL="1368377" indent="0">
              <a:buNone/>
              <a:defRPr sz="700"/>
            </a:lvl5pPr>
            <a:lvl6pPr marL="1710474" indent="0">
              <a:buNone/>
              <a:defRPr sz="700"/>
            </a:lvl6pPr>
            <a:lvl7pPr marL="2052568" indent="0">
              <a:buNone/>
              <a:defRPr sz="700"/>
            </a:lvl7pPr>
            <a:lvl8pPr marL="2394666" indent="0">
              <a:buNone/>
              <a:defRPr sz="700"/>
            </a:lvl8pPr>
            <a:lvl9pPr marL="2736759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FA13-EA79-4ACF-8CEE-12CB3E524A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30E-823B-4762-B081-F9F09AF90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2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4473-17B6-4F77-876F-2F6ED99B4F02}" type="datetime1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75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73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095" indent="0">
              <a:buNone/>
              <a:defRPr sz="2100"/>
            </a:lvl2pPr>
            <a:lvl3pPr marL="684191" indent="0">
              <a:buNone/>
              <a:defRPr sz="1800"/>
            </a:lvl3pPr>
            <a:lvl4pPr marL="1026286" indent="0">
              <a:buNone/>
              <a:defRPr sz="1500"/>
            </a:lvl4pPr>
            <a:lvl5pPr marL="1368377" indent="0">
              <a:buNone/>
              <a:defRPr sz="1500"/>
            </a:lvl5pPr>
            <a:lvl6pPr marL="1710474" indent="0">
              <a:buNone/>
              <a:defRPr sz="1500"/>
            </a:lvl6pPr>
            <a:lvl7pPr marL="2052568" indent="0">
              <a:buNone/>
              <a:defRPr sz="1500"/>
            </a:lvl7pPr>
            <a:lvl8pPr marL="2394666" indent="0">
              <a:buNone/>
              <a:defRPr sz="1500"/>
            </a:lvl8pPr>
            <a:lvl9pPr marL="2736759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095" indent="0">
              <a:buNone/>
              <a:defRPr sz="1100"/>
            </a:lvl2pPr>
            <a:lvl3pPr marL="684191" indent="0">
              <a:buNone/>
              <a:defRPr sz="900"/>
            </a:lvl3pPr>
            <a:lvl4pPr marL="1026286" indent="0">
              <a:buNone/>
              <a:defRPr sz="700"/>
            </a:lvl4pPr>
            <a:lvl5pPr marL="1368377" indent="0">
              <a:buNone/>
              <a:defRPr sz="700"/>
            </a:lvl5pPr>
            <a:lvl6pPr marL="1710474" indent="0">
              <a:buNone/>
              <a:defRPr sz="700"/>
            </a:lvl6pPr>
            <a:lvl7pPr marL="2052568" indent="0">
              <a:buNone/>
              <a:defRPr sz="700"/>
            </a:lvl7pPr>
            <a:lvl8pPr marL="2394666" indent="0">
              <a:buNone/>
              <a:defRPr sz="700"/>
            </a:lvl8pPr>
            <a:lvl9pPr marL="2736759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F4B2-90DD-4D98-8320-54CF677758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30E-823B-4762-B081-F9F09AF90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61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4B66-0C0C-4840-BD83-3EC4EE2E58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30E-823B-4762-B081-F9F09AF90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9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365170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87" y="365170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DE13-8A77-4618-9D00-1E20DF2B2C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30E-823B-4762-B081-F9F09AF90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90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2B945A-8F7C-443B-BE36-A8F667FA498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5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5" tIns="45614" rIns="91225" bIns="45614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3634691" y="-873144"/>
            <a:ext cx="6979500" cy="9305995"/>
          </a:xfrm>
          <a:prstGeom prst="decagon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/>
          <a:lstStyle>
            <a:lvl1pPr marL="0" indent="0">
              <a:buNone/>
              <a:defRPr baseline="0">
                <a:latin typeface="PT Serif" panose="020A0603040505020204" pitchFamily="18" charset="-52"/>
              </a:defRPr>
            </a:lvl1pPr>
          </a:lstStyle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43429407-0873-45F3-9F97-1116C721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7439" y="6498046"/>
            <a:ext cx="27798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BDCC2-F7FF-4781-A8F4-0874AD61968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B88A8E5-0AE7-445C-855C-25B07FCF2B82}"/>
              </a:ext>
            </a:extLst>
          </p:cNvPr>
          <p:cNvCxnSpPr/>
          <p:nvPr userDrawn="1"/>
        </p:nvCxnSpPr>
        <p:spPr>
          <a:xfrm>
            <a:off x="278611" y="6483350"/>
            <a:ext cx="8586788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073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572">
          <p15:clr>
            <a:srgbClr val="FBAE40"/>
          </p15:clr>
        </p15:guide>
        <p15:guide id="4" orient="horz" pos="4088">
          <p15:clr>
            <a:srgbClr val="FBAE40"/>
          </p15:clr>
        </p15:guide>
        <p15:guide id="6" pos="7446">
          <p15:clr>
            <a:srgbClr val="FBAE40"/>
          </p15:clr>
        </p15:guide>
        <p15:guide id="7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7439" y="6498046"/>
            <a:ext cx="277985" cy="365125"/>
          </a:xfrm>
        </p:spPr>
        <p:txBody>
          <a:bodyPr/>
          <a:lstStyle/>
          <a:p>
            <a:fld id="{B2BBDCC2-F7FF-4781-A8F4-0874AD619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278611" y="908050"/>
            <a:ext cx="8586788" cy="0"/>
          </a:xfrm>
          <a:prstGeom prst="line">
            <a:avLst/>
          </a:prstGeom>
          <a:ln w="28575">
            <a:solidFill>
              <a:srgbClr val="E951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278611" y="6483350"/>
            <a:ext cx="85867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78611" y="1"/>
            <a:ext cx="8586788" cy="787178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rgbClr val="E9511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12726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pos="3940" userDrawn="1">
          <p15:clr>
            <a:srgbClr val="FBAE40"/>
          </p15:clr>
        </p15:guide>
        <p15:guide id="6" pos="7446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7439" y="6498046"/>
            <a:ext cx="277985" cy="365125"/>
          </a:xfrm>
        </p:spPr>
        <p:txBody>
          <a:bodyPr/>
          <a:lstStyle/>
          <a:p>
            <a:fld id="{B2BBDCC2-F7FF-4781-A8F4-0874AD619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78611" y="1"/>
            <a:ext cx="8586788" cy="787178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rgbClr val="E9511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76807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34">
          <p15:clr>
            <a:srgbClr val="FBAE40"/>
          </p15:clr>
        </p15:guide>
        <p15:guide id="3" orient="horz" pos="57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3940">
          <p15:clr>
            <a:srgbClr val="FBAE40"/>
          </p15:clr>
        </p15:guide>
        <p15:guide id="6" pos="744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DCC2-F7FF-4781-A8F4-0874AD619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96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8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1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2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5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7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2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9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DCC2-F7FF-4781-A8F4-0874AD619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33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4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DCC2-F7FF-4781-A8F4-0874AD619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9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4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6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26" indent="0">
              <a:buNone/>
              <a:defRPr sz="2000" b="1"/>
            </a:lvl2pPr>
            <a:lvl3pPr marL="912253" indent="0">
              <a:buNone/>
              <a:defRPr sz="1800" b="1"/>
            </a:lvl3pPr>
            <a:lvl4pPr marL="1368377" indent="0">
              <a:buNone/>
              <a:defRPr sz="1600" b="1"/>
            </a:lvl4pPr>
            <a:lvl5pPr marL="1824508" indent="0">
              <a:buNone/>
              <a:defRPr sz="1600" b="1"/>
            </a:lvl5pPr>
            <a:lvl6pPr marL="2280635" indent="0">
              <a:buNone/>
              <a:defRPr sz="1600" b="1"/>
            </a:lvl6pPr>
            <a:lvl7pPr marL="2736759" indent="0">
              <a:buNone/>
              <a:defRPr sz="1600" b="1"/>
            </a:lvl7pPr>
            <a:lvl8pPr marL="3192889" indent="0">
              <a:buNone/>
              <a:defRPr sz="1600" b="1"/>
            </a:lvl8pPr>
            <a:lvl9pPr marL="36490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6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69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26" indent="0">
              <a:buNone/>
              <a:defRPr sz="2000" b="1"/>
            </a:lvl2pPr>
            <a:lvl3pPr marL="912253" indent="0">
              <a:buNone/>
              <a:defRPr sz="1800" b="1"/>
            </a:lvl3pPr>
            <a:lvl4pPr marL="1368377" indent="0">
              <a:buNone/>
              <a:defRPr sz="1600" b="1"/>
            </a:lvl4pPr>
            <a:lvl5pPr marL="1824508" indent="0">
              <a:buNone/>
              <a:defRPr sz="1600" b="1"/>
            </a:lvl5pPr>
            <a:lvl6pPr marL="2280635" indent="0">
              <a:buNone/>
              <a:defRPr sz="1600" b="1"/>
            </a:lvl6pPr>
            <a:lvl7pPr marL="2736759" indent="0">
              <a:buNone/>
              <a:defRPr sz="1600" b="1"/>
            </a:lvl7pPr>
            <a:lvl8pPr marL="3192889" indent="0">
              <a:buNone/>
              <a:defRPr sz="1600" b="1"/>
            </a:lvl8pPr>
            <a:lvl9pPr marL="36490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69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DCC2-F7FF-4781-A8F4-0874AD619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7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7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8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B8E3-49EC-413F-92F4-5841299AC512}" type="datetime1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996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DCC2-F7FF-4781-A8F4-0874AD619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78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DCC2-F7FF-4781-A8F4-0874AD619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46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126" indent="0">
              <a:buNone/>
              <a:defRPr sz="1400"/>
            </a:lvl2pPr>
            <a:lvl3pPr marL="912253" indent="0">
              <a:buNone/>
              <a:defRPr sz="1200"/>
            </a:lvl3pPr>
            <a:lvl4pPr marL="1368377" indent="0">
              <a:buNone/>
              <a:defRPr sz="1000"/>
            </a:lvl4pPr>
            <a:lvl5pPr marL="1824508" indent="0">
              <a:buNone/>
              <a:defRPr sz="1000"/>
            </a:lvl5pPr>
            <a:lvl6pPr marL="2280635" indent="0">
              <a:buNone/>
              <a:defRPr sz="1000"/>
            </a:lvl6pPr>
            <a:lvl7pPr marL="2736759" indent="0">
              <a:buNone/>
              <a:defRPr sz="1000"/>
            </a:lvl7pPr>
            <a:lvl8pPr marL="3192889" indent="0">
              <a:buNone/>
              <a:defRPr sz="1000"/>
            </a:lvl8pPr>
            <a:lvl9pPr marL="364901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DCC2-F7FF-4781-A8F4-0874AD619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97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126" indent="0">
              <a:buNone/>
              <a:defRPr sz="2800"/>
            </a:lvl2pPr>
            <a:lvl3pPr marL="912253" indent="0">
              <a:buNone/>
              <a:defRPr sz="2400"/>
            </a:lvl3pPr>
            <a:lvl4pPr marL="1368377" indent="0">
              <a:buNone/>
              <a:defRPr sz="2000"/>
            </a:lvl4pPr>
            <a:lvl5pPr marL="1824508" indent="0">
              <a:buNone/>
              <a:defRPr sz="2000"/>
            </a:lvl5pPr>
            <a:lvl6pPr marL="2280635" indent="0">
              <a:buNone/>
              <a:defRPr sz="2000"/>
            </a:lvl6pPr>
            <a:lvl7pPr marL="2736759" indent="0">
              <a:buNone/>
              <a:defRPr sz="2000"/>
            </a:lvl7pPr>
            <a:lvl8pPr marL="3192889" indent="0">
              <a:buNone/>
              <a:defRPr sz="2000"/>
            </a:lvl8pPr>
            <a:lvl9pPr marL="364901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126" indent="0">
              <a:buNone/>
              <a:defRPr sz="1400"/>
            </a:lvl2pPr>
            <a:lvl3pPr marL="912253" indent="0">
              <a:buNone/>
              <a:defRPr sz="1200"/>
            </a:lvl3pPr>
            <a:lvl4pPr marL="1368377" indent="0">
              <a:buNone/>
              <a:defRPr sz="1000"/>
            </a:lvl4pPr>
            <a:lvl5pPr marL="1824508" indent="0">
              <a:buNone/>
              <a:defRPr sz="1000"/>
            </a:lvl5pPr>
            <a:lvl6pPr marL="2280635" indent="0">
              <a:buNone/>
              <a:defRPr sz="1000"/>
            </a:lvl6pPr>
            <a:lvl7pPr marL="2736759" indent="0">
              <a:buNone/>
              <a:defRPr sz="1000"/>
            </a:lvl7pPr>
            <a:lvl8pPr marL="3192889" indent="0">
              <a:buNone/>
              <a:defRPr sz="1000"/>
            </a:lvl8pPr>
            <a:lvl9pPr marL="364901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DCC2-F7FF-4781-A8F4-0874AD619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34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DCC2-F7FF-4781-A8F4-0874AD619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82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9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69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DCC2-F7FF-4781-A8F4-0874AD619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71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Внутренняя страница для брошюровки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7" t="1532" r="1675" b="1358"/>
          <a:stretch/>
        </p:blipFill>
        <p:spPr>
          <a:xfrm>
            <a:off x="31" y="5"/>
            <a:ext cx="9144001" cy="6857999"/>
          </a:xfrm>
          <a:custGeom>
            <a:avLst/>
            <a:gdLst>
              <a:gd name="connsiteX0" fmla="*/ 0 w 10691814"/>
              <a:gd name="connsiteY0" fmla="*/ 0 h 7559674"/>
              <a:gd name="connsiteX1" fmla="*/ 10691814 w 10691814"/>
              <a:gd name="connsiteY1" fmla="*/ 0 h 7559674"/>
              <a:gd name="connsiteX2" fmla="*/ 10691814 w 10691814"/>
              <a:gd name="connsiteY2" fmla="*/ 7559674 h 7559674"/>
              <a:gd name="connsiteX3" fmla="*/ 0 w 10691814"/>
              <a:gd name="connsiteY3" fmla="*/ 7559674 h 755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1814" h="7559674">
                <a:moveTo>
                  <a:pt x="0" y="0"/>
                </a:moveTo>
                <a:lnTo>
                  <a:pt x="10691814" y="0"/>
                </a:lnTo>
                <a:lnTo>
                  <a:pt x="10691814" y="7559674"/>
                </a:lnTo>
                <a:lnTo>
                  <a:pt x="0" y="7559674"/>
                </a:lnTo>
                <a:close/>
              </a:path>
            </a:pathLst>
          </a:custGeom>
        </p:spPr>
      </p:pic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4144681" y="-792115"/>
            <a:ext cx="7958806" cy="8442230"/>
          </a:xfrm>
          <a:prstGeom prst="decagon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/>
          <a:lstStyle>
            <a:lvl1pPr marL="0" indent="0">
              <a:buNone/>
              <a:defRPr baseline="0">
                <a:latin typeface="PT Serif" panose="020A0603040505020204" pitchFamily="18" charset="-52"/>
              </a:defRPr>
            </a:lvl1pPr>
          </a:lstStyle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0329" y="6531415"/>
            <a:ext cx="1285790" cy="163294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PT Serif" panose="020A0603040505020204" pitchFamily="18" charset="-52"/>
              </a:defRPr>
            </a:lvl1pPr>
          </a:lstStyle>
          <a:p>
            <a:fld id="{4D9AA05C-72EC-4F9A-8F8A-11CCF44C0B5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307885" y="6368122"/>
            <a:ext cx="85282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512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для обложек без се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29" b="985"/>
          <a:stretch/>
        </p:blipFill>
        <p:spPr>
          <a:xfrm>
            <a:off x="19" y="-1"/>
            <a:ext cx="9167511" cy="6859768"/>
          </a:xfrm>
          <a:prstGeom prst="rect">
            <a:avLst/>
          </a:prstGeom>
        </p:spPr>
      </p:pic>
      <p:sp>
        <p:nvSpPr>
          <p:cNvPr id="1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584048" y="46"/>
            <a:ext cx="2606003" cy="2384891"/>
          </a:xfrm>
          <a:prstGeom prst="parallelogram">
            <a:avLst>
              <a:gd name="adj" fmla="val 58797"/>
            </a:avLst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827597" rtl="0" eaLnBrk="1" fontAlgn="auto" latinLnBrk="0" hangingPunct="1">
              <a:lnSpc>
                <a:spcPct val="90000"/>
              </a:lnSpc>
              <a:spcBef>
                <a:spcPts val="907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accent3"/>
                </a:solidFill>
                <a:latin typeface="PT Serif" panose="020A0603040505020204" pitchFamily="18" charset="-52"/>
              </a:defRPr>
            </a:lvl1pPr>
          </a:lstStyle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929372" y="46"/>
            <a:ext cx="3214647" cy="2940987"/>
          </a:xfrm>
          <a:prstGeom prst="parallelogram">
            <a:avLst>
              <a:gd name="adj" fmla="val 58797"/>
            </a:avLst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827597" rtl="0" eaLnBrk="1" fontAlgn="auto" latinLnBrk="0" hangingPunct="1">
              <a:lnSpc>
                <a:spcPct val="90000"/>
              </a:lnSpc>
              <a:spcBef>
                <a:spcPts val="907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accent3"/>
                </a:solidFill>
                <a:latin typeface="PT Serif" panose="020A0603040505020204" pitchFamily="18" charset="-52"/>
              </a:defRPr>
            </a:lvl1pPr>
          </a:lstStyle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460007" y="5"/>
            <a:ext cx="3867810" cy="3538779"/>
          </a:xfrm>
          <a:prstGeom prst="parallelogram">
            <a:avLst>
              <a:gd name="adj" fmla="val 58797"/>
            </a:avLst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827597" rtl="0" eaLnBrk="1" fontAlgn="auto" latinLnBrk="0" hangingPunct="1">
              <a:lnSpc>
                <a:spcPct val="90000"/>
              </a:lnSpc>
              <a:spcBef>
                <a:spcPts val="907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accent3"/>
                </a:solidFill>
                <a:latin typeface="PT Serif" panose="020A0603040505020204" pitchFamily="18" charset="-52"/>
              </a:defRPr>
            </a:lvl1pPr>
          </a:lstStyle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1685039" y="1"/>
            <a:ext cx="1976069" cy="1808830"/>
          </a:xfrm>
          <a:prstGeom prst="parallelogram">
            <a:avLst>
              <a:gd name="adj" fmla="val 58797"/>
            </a:avLst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827597" rtl="0" eaLnBrk="1" fontAlgn="auto" latinLnBrk="0" hangingPunct="1">
              <a:lnSpc>
                <a:spcPct val="90000"/>
              </a:lnSpc>
              <a:spcBef>
                <a:spcPts val="907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accent3"/>
                </a:solidFill>
                <a:latin typeface="PT Serif" panose="020A0603040505020204" pitchFamily="18" charset="-52"/>
              </a:defRPr>
            </a:lvl1pPr>
          </a:lstStyle>
          <a:p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3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307885" y="979755"/>
            <a:ext cx="8528232" cy="0"/>
          </a:xfrm>
          <a:prstGeom prst="line">
            <a:avLst/>
          </a:prstGeom>
          <a:ln w="19050">
            <a:solidFill>
              <a:srgbClr val="E94E1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307885" y="6368122"/>
            <a:ext cx="8528232" cy="0"/>
          </a:xfrm>
          <a:prstGeom prst="line">
            <a:avLst/>
          </a:prstGeom>
          <a:ln w="9525">
            <a:solidFill>
              <a:srgbClr val="5751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0329" y="6531415"/>
            <a:ext cx="1285790" cy="163294"/>
          </a:xfrm>
        </p:spPr>
        <p:txBody>
          <a:bodyPr/>
          <a:lstStyle>
            <a:lvl1pPr algn="r">
              <a:defRPr sz="900" b="0">
                <a:solidFill>
                  <a:srgbClr val="575150"/>
                </a:solidFill>
                <a:latin typeface="PT Serif" panose="020A0603040505020204" pitchFamily="18" charset="-52"/>
              </a:defRPr>
            </a:lvl1pPr>
          </a:lstStyle>
          <a:p>
            <a:fld id="{4D9AA05C-72EC-4F9A-8F8A-11CCF44C0B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521" y="163292"/>
            <a:ext cx="7886700" cy="816464"/>
          </a:xfrm>
        </p:spPr>
        <p:txBody>
          <a:bodyPr>
            <a:normAutofit/>
          </a:bodyPr>
          <a:lstStyle>
            <a:lvl1pPr>
              <a:defRPr sz="2200">
                <a:solidFill>
                  <a:srgbClr val="E94E1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1430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0">
          <p15:clr>
            <a:srgbClr val="FBAE40"/>
          </p15:clr>
        </p15:guide>
        <p15:guide id="2" orient="horz" pos="4422">
          <p15:clr>
            <a:srgbClr val="FBAE40"/>
          </p15:clr>
        </p15:guide>
        <p15:guide id="3" orient="horz" pos="1428">
          <p15:clr>
            <a:srgbClr val="FBAE40"/>
          </p15:clr>
        </p15:guide>
        <p15:guide id="4" orient="horz" pos="2177">
          <p15:clr>
            <a:srgbClr val="FBAE40"/>
          </p15:clr>
        </p15:guide>
        <p15:guide id="5" orient="horz" pos="2925">
          <p15:clr>
            <a:srgbClr val="FBAE40"/>
          </p15:clr>
        </p15:guide>
        <p15:guide id="6" orient="horz" pos="367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>
            <a:off x="307885" y="979755"/>
            <a:ext cx="8528232" cy="0"/>
          </a:xfrm>
          <a:prstGeom prst="line">
            <a:avLst/>
          </a:prstGeom>
          <a:ln w="19050">
            <a:solidFill>
              <a:srgbClr val="E94E1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307885" y="6368122"/>
            <a:ext cx="8528232" cy="0"/>
          </a:xfrm>
          <a:prstGeom prst="line">
            <a:avLst/>
          </a:prstGeom>
          <a:ln w="9525">
            <a:solidFill>
              <a:srgbClr val="5751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0329" y="6531415"/>
            <a:ext cx="1285790" cy="163294"/>
          </a:xfrm>
        </p:spPr>
        <p:txBody>
          <a:bodyPr/>
          <a:lstStyle>
            <a:lvl1pPr algn="r">
              <a:defRPr sz="900" b="0">
                <a:solidFill>
                  <a:srgbClr val="575150"/>
                </a:solidFill>
                <a:latin typeface="PT Serif" panose="020A0603040505020204" pitchFamily="18" charset="-52"/>
              </a:defRPr>
            </a:lvl1pPr>
          </a:lstStyle>
          <a:p>
            <a:fld id="{4D9AA05C-72EC-4F9A-8F8A-11CCF44C0B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521" y="163292"/>
            <a:ext cx="7886700" cy="816464"/>
          </a:xfrm>
        </p:spPr>
        <p:txBody>
          <a:bodyPr>
            <a:normAutofit/>
          </a:bodyPr>
          <a:lstStyle>
            <a:lvl1pPr>
              <a:defRPr sz="2200">
                <a:solidFill>
                  <a:srgbClr val="E94E1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2505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0">
          <p15:clr>
            <a:srgbClr val="FBAE40"/>
          </p15:clr>
        </p15:guide>
        <p15:guide id="2" orient="horz" pos="4422">
          <p15:clr>
            <a:srgbClr val="FBAE40"/>
          </p15:clr>
        </p15:guide>
        <p15:guide id="4" orient="horz" pos="1610">
          <p15:clr>
            <a:srgbClr val="FBAE40"/>
          </p15:clr>
        </p15:guide>
        <p15:guide id="5" orient="horz" pos="2562">
          <p15:clr>
            <a:srgbClr val="FBAE40"/>
          </p15:clr>
        </p15:guide>
        <p15:guide id="6" orient="horz" pos="3492">
          <p15:clr>
            <a:srgbClr val="FBAE40"/>
          </p15:clr>
        </p15:guide>
        <p15:guide id="7" pos="2324">
          <p15:clr>
            <a:srgbClr val="FBAE40"/>
          </p15:clr>
        </p15:guide>
        <p15:guide id="8" pos="441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2A22-7631-46A1-9CA7-133D51B402D6}" type="datetime1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13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29" b="985"/>
          <a:stretch/>
        </p:blipFill>
        <p:spPr>
          <a:xfrm>
            <a:off x="19" y="-1"/>
            <a:ext cx="9167511" cy="68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5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26" indent="0">
              <a:buNone/>
              <a:defRPr sz="2000" b="1"/>
            </a:lvl2pPr>
            <a:lvl3pPr marL="912253" indent="0">
              <a:buNone/>
              <a:defRPr sz="1800" b="1"/>
            </a:lvl3pPr>
            <a:lvl4pPr marL="1368377" indent="0">
              <a:buNone/>
              <a:defRPr sz="1600" b="1"/>
            </a:lvl4pPr>
            <a:lvl5pPr marL="1824508" indent="0">
              <a:buNone/>
              <a:defRPr sz="1600" b="1"/>
            </a:lvl5pPr>
            <a:lvl6pPr marL="2280635" indent="0">
              <a:buNone/>
              <a:defRPr sz="1600" b="1"/>
            </a:lvl6pPr>
            <a:lvl7pPr marL="2736759" indent="0">
              <a:buNone/>
              <a:defRPr sz="1600" b="1"/>
            </a:lvl7pPr>
            <a:lvl8pPr marL="3192889" indent="0">
              <a:buNone/>
              <a:defRPr sz="1600" b="1"/>
            </a:lvl8pPr>
            <a:lvl9pPr marL="36490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26" indent="0">
              <a:buNone/>
              <a:defRPr sz="2000" b="1"/>
            </a:lvl2pPr>
            <a:lvl3pPr marL="912253" indent="0">
              <a:buNone/>
              <a:defRPr sz="1800" b="1"/>
            </a:lvl3pPr>
            <a:lvl4pPr marL="1368377" indent="0">
              <a:buNone/>
              <a:defRPr sz="1600" b="1"/>
            </a:lvl4pPr>
            <a:lvl5pPr marL="1824508" indent="0">
              <a:buNone/>
              <a:defRPr sz="1600" b="1"/>
            </a:lvl5pPr>
            <a:lvl6pPr marL="2280635" indent="0">
              <a:buNone/>
              <a:defRPr sz="1600" b="1"/>
            </a:lvl6pPr>
            <a:lvl7pPr marL="2736759" indent="0">
              <a:buNone/>
              <a:defRPr sz="1600" b="1"/>
            </a:lvl7pPr>
            <a:lvl8pPr marL="3192889" indent="0">
              <a:buNone/>
              <a:defRPr sz="1600" b="1"/>
            </a:lvl8pPr>
            <a:lvl9pPr marL="36490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A145-1360-4EC4-AD8B-12AAEAEE3AB1}" type="datetime1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6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C07F-472B-4D5D-ADBD-EE462CA804D9}" type="datetime1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7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66F3-315A-488E-8D2C-D738B9026F8C}" type="datetime1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1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98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9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26" indent="0">
              <a:buNone/>
              <a:defRPr sz="1200"/>
            </a:lvl2pPr>
            <a:lvl3pPr marL="912253" indent="0">
              <a:buNone/>
              <a:defRPr sz="1000"/>
            </a:lvl3pPr>
            <a:lvl4pPr marL="1368377" indent="0">
              <a:buNone/>
              <a:defRPr sz="900"/>
            </a:lvl4pPr>
            <a:lvl5pPr marL="1824508" indent="0">
              <a:buNone/>
              <a:defRPr sz="900"/>
            </a:lvl5pPr>
            <a:lvl6pPr marL="2280635" indent="0">
              <a:buNone/>
              <a:defRPr sz="900"/>
            </a:lvl6pPr>
            <a:lvl7pPr marL="2736759" indent="0">
              <a:buNone/>
              <a:defRPr sz="900"/>
            </a:lvl7pPr>
            <a:lvl8pPr marL="3192889" indent="0">
              <a:buNone/>
              <a:defRPr sz="900"/>
            </a:lvl8pPr>
            <a:lvl9pPr marL="364901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4B0E-DF06-4547-BBE2-3637B78988D0}" type="datetime1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6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3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26" indent="0">
              <a:buNone/>
              <a:defRPr sz="2800"/>
            </a:lvl2pPr>
            <a:lvl3pPr marL="912253" indent="0">
              <a:buNone/>
              <a:defRPr sz="2400"/>
            </a:lvl3pPr>
            <a:lvl4pPr marL="1368377" indent="0">
              <a:buNone/>
              <a:defRPr sz="2000"/>
            </a:lvl4pPr>
            <a:lvl5pPr marL="1824508" indent="0">
              <a:buNone/>
              <a:defRPr sz="2000"/>
            </a:lvl5pPr>
            <a:lvl6pPr marL="2280635" indent="0">
              <a:buNone/>
              <a:defRPr sz="2000"/>
            </a:lvl6pPr>
            <a:lvl7pPr marL="2736759" indent="0">
              <a:buNone/>
              <a:defRPr sz="2000"/>
            </a:lvl7pPr>
            <a:lvl8pPr marL="3192889" indent="0">
              <a:buNone/>
              <a:defRPr sz="2000"/>
            </a:lvl8pPr>
            <a:lvl9pPr marL="364901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9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126" indent="0">
              <a:buNone/>
              <a:defRPr sz="1200"/>
            </a:lvl2pPr>
            <a:lvl3pPr marL="912253" indent="0">
              <a:buNone/>
              <a:defRPr sz="1000"/>
            </a:lvl3pPr>
            <a:lvl4pPr marL="1368377" indent="0">
              <a:buNone/>
              <a:defRPr sz="900"/>
            </a:lvl4pPr>
            <a:lvl5pPr marL="1824508" indent="0">
              <a:buNone/>
              <a:defRPr sz="900"/>
            </a:lvl5pPr>
            <a:lvl6pPr marL="2280635" indent="0">
              <a:buNone/>
              <a:defRPr sz="900"/>
            </a:lvl6pPr>
            <a:lvl7pPr marL="2736759" indent="0">
              <a:buNone/>
              <a:defRPr sz="900"/>
            </a:lvl7pPr>
            <a:lvl8pPr marL="3192889" indent="0">
              <a:buNone/>
              <a:defRPr sz="900"/>
            </a:lvl8pPr>
            <a:lvl9pPr marL="364901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5121-F891-4D19-B426-9C903A7D0872}" type="datetime1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225" tIns="45614" rIns="91225" bIns="4561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225" tIns="45614" rIns="91225" bIns="4561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6356401"/>
            <a:ext cx="2133600" cy="365125"/>
          </a:xfrm>
          <a:prstGeom prst="rect">
            <a:avLst/>
          </a:prstGeom>
        </p:spPr>
        <p:txBody>
          <a:bodyPr vert="horz" lIns="91225" tIns="45614" rIns="91225" bIns="456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C1632-6534-4AD7-9313-61C306191FEC}" type="datetime1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01"/>
            <a:ext cx="2895600" cy="365125"/>
          </a:xfrm>
          <a:prstGeom prst="rect">
            <a:avLst/>
          </a:prstGeom>
        </p:spPr>
        <p:txBody>
          <a:bodyPr vert="horz" lIns="91225" tIns="45614" rIns="91225" bIns="456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01"/>
            <a:ext cx="2133600" cy="365125"/>
          </a:xfrm>
          <a:prstGeom prst="rect">
            <a:avLst/>
          </a:prstGeom>
        </p:spPr>
        <p:txBody>
          <a:bodyPr vert="horz" lIns="91225" tIns="45614" rIns="91225" bIns="456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22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95" indent="-342095" algn="l" defTabSz="912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06" indent="-285071" algn="l" defTabSz="9122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15" indent="-228066" algn="l" defTabSz="912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43" indent="-228066" algn="l" defTabSz="9122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568" indent="-228066" algn="l" defTabSz="91225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695" indent="-228066" algn="l" defTabSz="912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25" indent="-228066" algn="l" defTabSz="912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50" indent="-228066" algn="l" defTabSz="912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075" indent="-228066" algn="l" defTabSz="912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26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53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77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08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35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759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889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15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46"/>
            <a:ext cx="7886700" cy="1325563"/>
          </a:xfrm>
          <a:prstGeom prst="rect">
            <a:avLst/>
          </a:prstGeom>
        </p:spPr>
        <p:txBody>
          <a:bodyPr vert="horz" lIns="91225" tIns="45614" rIns="91225" bIns="45614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42"/>
            <a:ext cx="7886700" cy="4351339"/>
          </a:xfrm>
          <a:prstGeom prst="rect">
            <a:avLst/>
          </a:prstGeom>
        </p:spPr>
        <p:txBody>
          <a:bodyPr vert="horz" lIns="91225" tIns="45614" rIns="91225" bIns="4561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4" y="6356401"/>
            <a:ext cx="2057400" cy="365125"/>
          </a:xfrm>
          <a:prstGeom prst="rect">
            <a:avLst/>
          </a:prstGeom>
        </p:spPr>
        <p:txBody>
          <a:bodyPr vert="horz" lIns="91225" tIns="45614" rIns="91225" bIns="4561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91"/>
            <a:fld id="{D01025D9-750E-4ACE-8C8D-5EF4109988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4191"/>
              <a:t>17.11.2020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 vert="horz" lIns="91225" tIns="45614" rIns="91225" bIns="4561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9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 vert="horz" lIns="91225" tIns="45614" rIns="91225" bIns="4561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191"/>
            <a:fld id="{0E73830E-823B-4762-B081-F9F09AF90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419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3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419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46" indent="-171046" algn="l" defTabSz="68419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43" indent="-171046" algn="l" defTabSz="6841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235" indent="-171046" algn="l" defTabSz="6841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332" indent="-171046" algn="l" defTabSz="6841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427" indent="-171046" algn="l" defTabSz="6841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524" indent="-171046" algn="l" defTabSz="6841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617" indent="-171046" algn="l" defTabSz="6841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712" indent="-171046" algn="l" defTabSz="6841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809" indent="-171046" algn="l" defTabSz="6841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1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95" algn="l" defTabSz="6841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91" algn="l" defTabSz="6841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286" algn="l" defTabSz="6841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377" algn="l" defTabSz="6841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474" algn="l" defTabSz="6841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568" algn="l" defTabSz="6841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666" algn="l" defTabSz="6841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759" algn="l" defTabSz="6841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46"/>
            <a:ext cx="7886700" cy="1325563"/>
          </a:xfrm>
          <a:prstGeom prst="rect">
            <a:avLst/>
          </a:prstGeom>
        </p:spPr>
        <p:txBody>
          <a:bodyPr vert="horz" lIns="91225" tIns="45614" rIns="91225" bIns="4561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225" tIns="45614" rIns="91225" bIns="4561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4" y="6356396"/>
            <a:ext cx="2057400" cy="365125"/>
          </a:xfrm>
          <a:prstGeom prst="rect">
            <a:avLst/>
          </a:prstGeom>
        </p:spPr>
        <p:txBody>
          <a:bodyPr vert="horz" lIns="91225" tIns="45614" rIns="91225" bIns="456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96"/>
            <a:ext cx="3086100" cy="365125"/>
          </a:xfrm>
          <a:prstGeom prst="rect">
            <a:avLst/>
          </a:prstGeom>
        </p:spPr>
        <p:txBody>
          <a:bodyPr vert="horz" lIns="91225" tIns="45614" rIns="91225" bIns="456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 vert="horz" lIns="91225" tIns="45614" rIns="91225" bIns="456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DCC2-F7FF-4781-A8F4-0874AD6196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6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hf hdr="0" ftr="0" dt="0"/>
  <p:txStyles>
    <p:titleStyle>
      <a:lvl1pPr algn="l" defTabSz="9122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66" indent="-228066" algn="l" defTabSz="9122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91" indent="-228066" algn="l" defTabSz="9122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15" indent="-228066" algn="l" defTabSz="9122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43" indent="-228066" algn="l" defTabSz="9122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568" indent="-228066" algn="l" defTabSz="9122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695" indent="-228066" algn="l" defTabSz="9122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25" indent="-228066" algn="l" defTabSz="9122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50" indent="-228066" algn="l" defTabSz="9122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075" indent="-228066" algn="l" defTabSz="9122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26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53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77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08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35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759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889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15" algn="l" defTabSz="9122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microsoft.com/office/2007/relationships/hdphoto" Target="../media/hdphoto7.wdp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6.wdp"/><Relationship Id="rId3" Type="http://schemas.openxmlformats.org/officeDocument/2006/relationships/image" Target="../media/image15.jpeg"/><Relationship Id="rId7" Type="http://schemas.microsoft.com/office/2007/relationships/hdphoto" Target="../media/hdphoto3.wdp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free flow tolling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2"/>
            <a:ext cx="9035200" cy="3798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ый треугольник 4"/>
          <p:cNvSpPr/>
          <p:nvPr/>
        </p:nvSpPr>
        <p:spPr>
          <a:xfrm flipH="1" flipV="1">
            <a:off x="5608687" y="19620"/>
            <a:ext cx="3514724" cy="6857999"/>
          </a:xfrm>
          <a:prstGeom prst="rtTriangle">
            <a:avLst/>
          </a:prstGeom>
          <a:solidFill>
            <a:srgbClr val="E1561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" name="Рисунок 20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451133"/>
            <a:ext cx="2664146" cy="4298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789040"/>
            <a:ext cx="9144000" cy="3068958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982294"/>
            <a:ext cx="9143999" cy="327026"/>
          </a:xfrm>
          <a:prstGeom prst="rect">
            <a:avLst/>
          </a:prstGeom>
          <a:solidFill>
            <a:srgbClr val="EB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1" y="6381329"/>
            <a:ext cx="291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7994B"/>
                </a:solidFill>
                <a:latin typeface="Roboto"/>
                <a:ea typeface="Arial Unicode MS" panose="020B0604020202020204" pitchFamily="34" charset="-128"/>
                <a:cs typeface="Arial Unicode MS" panose="020B0604020202020204" pitchFamily="34" charset="-128"/>
              </a:rPr>
              <a:t>Ноябрь, Москва</a:t>
            </a:r>
          </a:p>
        </p:txBody>
      </p:sp>
      <p:sp>
        <p:nvSpPr>
          <p:cNvPr id="2055" name="Прямоугольник 1"/>
          <p:cNvSpPr>
            <a:spLocks noChangeArrowheads="1"/>
          </p:cNvSpPr>
          <p:nvPr/>
        </p:nvSpPr>
        <p:spPr bwMode="auto">
          <a:xfrm>
            <a:off x="153911" y="3978931"/>
            <a:ext cx="8946746" cy="16264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323" b="1" dirty="0">
                <a:ln w="0"/>
                <a:solidFill>
                  <a:srgbClr val="F799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ea typeface="Arial Unicode MS" panose="020B0604020202020204" pitchFamily="34" charset="-128"/>
                <a:cs typeface="Arial Unicode MS" panose="020B0604020202020204" pitchFamily="34" charset="-128"/>
              </a:rPr>
              <a:t>О создании системы взимания платы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323" b="1" dirty="0">
                <a:ln w="0"/>
                <a:solidFill>
                  <a:srgbClr val="F799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технологии «Свободный поток»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323" b="1" dirty="0">
                <a:ln w="0"/>
                <a:solidFill>
                  <a:srgbClr val="F7994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  <a:ea typeface="Arial Unicode MS" panose="020B0604020202020204" pitchFamily="34" charset="-128"/>
                <a:cs typeface="Arial Unicode MS" panose="020B0604020202020204" pitchFamily="34" charset="-128"/>
              </a:rPr>
              <a:t>на ЦКАД </a:t>
            </a:r>
            <a:endParaRPr lang="ru-RU" altLang="ru-RU" sz="3323" dirty="0">
              <a:ln w="0"/>
              <a:solidFill>
                <a:srgbClr val="F7994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088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"/>
            <a:ext cx="9144001" cy="681337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 flipV="1">
            <a:off x="3475" y="1124785"/>
            <a:ext cx="5192215" cy="4303037"/>
          </a:xfrm>
          <a:prstGeom prst="rect">
            <a:avLst/>
          </a:prstGeom>
          <a:solidFill>
            <a:srgbClr val="4C454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82862" tIns="41430" rIns="82862" bIns="41430" anchor="ctr"/>
          <a:lstStyle/>
          <a:p>
            <a:pPr algn="ctr" defTabSz="828827"/>
            <a:endParaRPr lang="en-US" sz="1400" b="1" dirty="0">
              <a:solidFill>
                <a:srgbClr val="4C45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 descr="C:\Users\Kaluga_LV\Desktop\Avtodor_dorogi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0" t="12816" r="9037" b="16926"/>
          <a:stretch/>
        </p:blipFill>
        <p:spPr bwMode="auto">
          <a:xfrm>
            <a:off x="5195649" y="1124776"/>
            <a:ext cx="3651978" cy="43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147323"/>
              </p:ext>
            </p:extLst>
          </p:nvPr>
        </p:nvGraphicFramePr>
        <p:xfrm>
          <a:off x="755612" y="2564907"/>
          <a:ext cx="3663241" cy="216024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3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721">
                <a:tc gridSpan="2">
                  <a:txBody>
                    <a:bodyPr/>
                    <a:lstStyle/>
                    <a:p>
                      <a:pPr marL="1614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2424" marR="62424" marT="55291" marB="5529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083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Адрес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00457" marR="100457" marT="50408" marB="50408" horzOverflow="overflow"/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127006, Москва, Страстной бульвар, 9 </a:t>
                      </a:r>
                    </a:p>
                  </a:txBody>
                  <a:tcPr marL="100457" marR="100457" marT="50408" marB="5040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Web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00457" marR="100457" marT="50408" marB="50408" horzOverflow="overflow"/>
                </a:tc>
                <a:tc>
                  <a:txBody>
                    <a:bodyPr/>
                    <a:lstStyle/>
                    <a:p>
                      <a:pPr marL="95250" marR="0" lvl="0" indent="-1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www.russianhighways.ru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00457" marR="100457" marT="50408" marB="5040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E-mail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00457" marR="100457" marT="50408" marB="50408" horzOverflow="overflow"/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i.Evstigneev@russianhighways.ru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00457" marR="100457" marT="50408" marB="5040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467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Телефон</a:t>
                      </a:r>
                    </a:p>
                  </a:txBody>
                  <a:tcPr marL="100457" marR="100457" marT="50408" marB="50408" horzOverflow="overflow"/>
                </a:tc>
                <a:tc>
                  <a:txBody>
                    <a:bodyPr/>
                    <a:lstStyle/>
                    <a:p>
                      <a:pPr marL="95250" marR="0" lvl="0" indent="-1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+7 (495) 727-11-95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30-46)</a:t>
                      </a:r>
                    </a:p>
                  </a:txBody>
                  <a:tcPr marL="100457" marR="100457" marT="50408" marB="5040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Факс</a:t>
                      </a:r>
                    </a:p>
                  </a:txBody>
                  <a:tcPr marL="100457" marR="100457" marT="50408" marB="50408" horzOverflow="overflow"/>
                </a:tc>
                <a:tc>
                  <a:txBody>
                    <a:bodyPr/>
                    <a:lstStyle/>
                    <a:p>
                      <a:pPr marL="93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+7 (495) 784-68-04</a:t>
                      </a:r>
                    </a:p>
                  </a:txBody>
                  <a:tcPr marL="100457" marR="100457" marT="50408" marB="5040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" y="5336096"/>
            <a:ext cx="8837636" cy="253132"/>
          </a:xfrm>
          <a:prstGeom prst="rect">
            <a:avLst/>
          </a:prstGeom>
          <a:solidFill>
            <a:srgbClr val="E1561C"/>
          </a:solidFill>
          <a:ln w="9525">
            <a:noFill/>
            <a:miter lim="800000"/>
            <a:headEnd/>
            <a:tailEnd/>
          </a:ln>
        </p:spPr>
        <p:txBody>
          <a:bodyPr wrap="square" lIns="82850" tIns="41424" rIns="82850" bIns="41424">
            <a:spAutoFit/>
          </a:bodyPr>
          <a:lstStyle/>
          <a:p>
            <a:pPr defTabSz="911371" eaLnBrk="0" hangingPunct="0"/>
            <a:endParaRPr lang="ru-RU" sz="1100" b="1" dirty="0">
              <a:solidFill>
                <a:schemeClr val="bg1"/>
              </a:solidFill>
              <a:latin typeface="Tahoma"/>
              <a:ea typeface="Tahoma"/>
              <a:cs typeface="Times New Roman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-24531" y="1625927"/>
            <a:ext cx="9019763" cy="591686"/>
          </a:xfrm>
          <a:prstGeom prst="rect">
            <a:avLst/>
          </a:prstGeom>
          <a:solidFill>
            <a:srgbClr val="E1561C"/>
          </a:solidFill>
          <a:ln w="9525">
            <a:noFill/>
            <a:miter lim="800000"/>
            <a:headEnd/>
            <a:tailEnd/>
          </a:ln>
        </p:spPr>
        <p:txBody>
          <a:bodyPr wrap="square" lIns="82850" tIns="41424" rIns="82850" bIns="41424">
            <a:spAutoFit/>
          </a:bodyPr>
          <a:lstStyle>
            <a:defPPr>
              <a:defRPr lang="ru-RU"/>
            </a:defPPr>
            <a:lvl1pPr>
              <a:defRPr sz="2200">
                <a:solidFill>
                  <a:srgbClr val="4C4544"/>
                </a:solidFill>
                <a:latin typeface="Tahoma" pitchFamily="34" charset="0"/>
                <a:cs typeface="Tahoma" pitchFamily="34" charset="0"/>
              </a:defRPr>
            </a:lvl1pPr>
            <a:lvl2pPr marL="502941"/>
            <a:lvl3pPr marL="1005884"/>
            <a:lvl4pPr marL="1508825"/>
            <a:lvl5pPr marL="2011767"/>
            <a:lvl6pPr marL="2514710" defTabSz="1005884"/>
            <a:lvl7pPr marL="3017652" defTabSz="1005884"/>
            <a:lvl8pPr marL="3520594" defTabSz="1005884"/>
            <a:lvl9pPr marL="4023536" defTabSz="1005884"/>
          </a:lstStyle>
          <a:p>
            <a:pPr algn="ctr" eaLnBrk="1" hangingPunct="1"/>
            <a:r>
              <a:rPr lang="ru-RU" sz="3300" dirty="0">
                <a:solidFill>
                  <a:schemeClr val="bg1"/>
                </a:solidFill>
              </a:rPr>
              <a:t>Государственная компания «Автодор»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89" y="32847"/>
            <a:ext cx="3248366" cy="106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>
          <a:xfrm>
            <a:off x="8676457" y="6448309"/>
            <a:ext cx="361514" cy="365125"/>
          </a:xfrm>
          <a:prstGeom prst="rect">
            <a:avLst/>
          </a:prstGeom>
        </p:spPr>
        <p:txBody>
          <a:bodyPr vert="horz" lIns="91225" tIns="45614" rIns="91225" bIns="45614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99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184034">
            <a:off x="2430587" y="1654396"/>
            <a:ext cx="3660325" cy="2183964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lIns="82647" tIns="42976" rIns="82647" bIns="42976" anchor="t"/>
          <a:lstStyle/>
          <a:p>
            <a:pPr defTabSz="957771">
              <a:buSzPct val="80000"/>
            </a:pPr>
            <a:endParaRPr lang="en-US" sz="1100" dirty="0"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184034">
            <a:off x="2430587" y="2337804"/>
            <a:ext cx="3660325" cy="2183964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lIns="82647" tIns="42976" rIns="82647" bIns="42976" anchor="t"/>
          <a:lstStyle/>
          <a:p>
            <a:pPr defTabSz="957771">
              <a:buSzPct val="80000"/>
            </a:pPr>
            <a:endParaRPr lang="en-US" sz="1100" dirty="0"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5"/>
          <p:cNvSpPr txBox="1"/>
          <p:nvPr/>
        </p:nvSpPr>
        <p:spPr>
          <a:xfrm>
            <a:off x="7145566" y="657983"/>
            <a:ext cx="1992780" cy="1828665"/>
          </a:xfrm>
          <a:prstGeom prst="rect">
            <a:avLst/>
          </a:prstGeom>
        </p:spPr>
        <p:txBody>
          <a:bodyPr vert="horz" wrap="square" lIns="0" tIns="14120" rIns="0" bIns="0" rtlCol="0">
            <a:spAutoFit/>
          </a:bodyPr>
          <a:lstStyle/>
          <a:p>
            <a:pPr marL="10861">
              <a:spcBef>
                <a:spcPts val="111"/>
              </a:spcBef>
            </a:pPr>
            <a:r>
              <a:rPr sz="1846" b="1" spc="-17" dirty="0">
                <a:solidFill>
                  <a:srgbClr val="E94E14"/>
                </a:solidFill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r>
              <a:rPr lang="ru-RU" sz="1846" b="1" spc="-17" dirty="0">
                <a:solidFill>
                  <a:srgbClr val="E94E14"/>
                </a:solidFill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sz="1846" b="1" spc="13" dirty="0" err="1">
                <a:solidFill>
                  <a:srgbClr val="E94E14"/>
                </a:solidFill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км</a:t>
            </a:r>
            <a:endParaRPr lang="ru-RU" sz="1846" b="1" spc="13" dirty="0">
              <a:solidFill>
                <a:srgbClr val="E94E14"/>
              </a:solidFill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61">
              <a:spcBef>
                <a:spcPts val="111"/>
              </a:spcBef>
            </a:pPr>
            <a:r>
              <a:rPr lang="ru-RU" sz="1108" b="1" spc="13" dirty="0">
                <a:solidFill>
                  <a:srgbClr val="E94E14"/>
                </a:solidFill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в т.ч. платная протяженность 260 км </a:t>
            </a:r>
            <a:endParaRPr sz="1108" dirty="0"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61" marR="4344">
              <a:lnSpc>
                <a:spcPct val="101099"/>
              </a:lnSpc>
              <a:spcBef>
                <a:spcPts val="1146"/>
              </a:spcBef>
            </a:pPr>
            <a:r>
              <a:rPr lang="ru-RU" sz="969" dirty="0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Общая протяженность всех </a:t>
            </a:r>
            <a:r>
              <a:rPr sz="969" dirty="0" err="1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строящихся</a:t>
            </a:r>
            <a:r>
              <a:rPr sz="969" dirty="0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 участков</a:t>
            </a:r>
            <a:r>
              <a:rPr sz="969" spc="-21" dirty="0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969" dirty="0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ЦКАД  МО </a:t>
            </a:r>
            <a:r>
              <a:rPr sz="969" spc="-9" dirty="0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(1-я </a:t>
            </a:r>
            <a:r>
              <a:rPr sz="969" spc="-4" dirty="0" err="1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очередь</a:t>
            </a:r>
            <a:r>
              <a:rPr sz="969" spc="-4" dirty="0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969" spc="-4" dirty="0">
              <a:solidFill>
                <a:srgbClr val="000000"/>
              </a:solidFill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61" marR="4344">
              <a:lnSpc>
                <a:spcPct val="101099"/>
              </a:lnSpc>
              <a:spcBef>
                <a:spcPts val="1146"/>
              </a:spcBef>
            </a:pPr>
            <a:r>
              <a:rPr lang="ru-RU" sz="969" spc="-4" dirty="0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Общая стоимость проекта Единый оператор ЦКАД – </a:t>
            </a:r>
            <a:br>
              <a:rPr lang="ru-RU" sz="969" spc="-4" dirty="0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69" spc="-4" dirty="0">
                <a:solidFill>
                  <a:srgbClr val="000000"/>
                </a:solidFill>
                <a:latin typeface="Roboto"/>
                <a:ea typeface="Tahoma" panose="020B0604030504040204" pitchFamily="34" charset="0"/>
                <a:cs typeface="Tahoma" panose="020B0604030504040204" pitchFamily="34" charset="0"/>
              </a:rPr>
              <a:t>7,4 млрд руб.</a:t>
            </a:r>
            <a:endParaRPr sz="969" dirty="0">
              <a:solidFill>
                <a:srgbClr val="000000"/>
              </a:solidFill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bject 70"/>
          <p:cNvSpPr txBox="1"/>
          <p:nvPr/>
        </p:nvSpPr>
        <p:spPr>
          <a:xfrm>
            <a:off x="7534221" y="2802340"/>
            <a:ext cx="1288333" cy="347434"/>
          </a:xfrm>
          <a:prstGeom prst="rect">
            <a:avLst/>
          </a:prstGeom>
        </p:spPr>
        <p:txBody>
          <a:bodyPr vert="horz" wrap="square" lIns="0" tIns="10318" rIns="0" bIns="0" rtlCol="0">
            <a:spAutoFit/>
          </a:bodyPr>
          <a:lstStyle/>
          <a:p>
            <a:pPr marL="10861" marR="4344">
              <a:lnSpc>
                <a:spcPct val="101099"/>
              </a:lnSpc>
              <a:spcBef>
                <a:spcPts val="81"/>
              </a:spcBef>
            </a:pPr>
            <a:r>
              <a:rPr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Пусковой </a:t>
            </a:r>
            <a:r>
              <a:rPr sz="738" b="1" dirty="0" err="1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комплекс</a:t>
            </a:r>
            <a:r>
              <a:rPr sz="738" b="1" spc="-60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№</a:t>
            </a:r>
            <a:r>
              <a:rPr lang="ru-RU"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1  </a:t>
            </a:r>
            <a:br>
              <a:rPr lang="ru-RU"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</a:br>
            <a:r>
              <a:rPr sz="738" dirty="0" err="1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от</a:t>
            </a:r>
            <a:r>
              <a:rPr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М4 до транспортной  </a:t>
            </a:r>
            <a:r>
              <a:rPr sz="738" dirty="0" err="1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развязки</a:t>
            </a:r>
            <a:r>
              <a:rPr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№</a:t>
            </a:r>
            <a:r>
              <a:rPr lang="ru-RU"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26 – 49,5 км</a:t>
            </a:r>
          </a:p>
        </p:txBody>
      </p:sp>
      <p:sp>
        <p:nvSpPr>
          <p:cNvPr id="23" name="object 71"/>
          <p:cNvSpPr txBox="1"/>
          <p:nvPr/>
        </p:nvSpPr>
        <p:spPr>
          <a:xfrm>
            <a:off x="7534221" y="3224146"/>
            <a:ext cx="1211185" cy="239178"/>
          </a:xfrm>
          <a:prstGeom prst="rect">
            <a:avLst/>
          </a:prstGeom>
        </p:spPr>
        <p:txBody>
          <a:bodyPr vert="horz" wrap="square" lIns="0" tIns="11948" rIns="0" bIns="0" rtlCol="0">
            <a:spAutoFit/>
          </a:bodyPr>
          <a:lstStyle/>
          <a:p>
            <a:pPr marL="10861">
              <a:spcBef>
                <a:spcPts val="94"/>
              </a:spcBef>
            </a:pPr>
            <a:r>
              <a:rPr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Пусковой </a:t>
            </a:r>
            <a:r>
              <a:rPr sz="738" b="1" dirty="0" err="1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комплекс</a:t>
            </a:r>
            <a:r>
              <a:rPr sz="738" b="1" spc="-47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№</a:t>
            </a:r>
            <a:r>
              <a:rPr lang="ru-RU"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3</a:t>
            </a:r>
            <a:endParaRPr sz="738" dirty="0">
              <a:solidFill>
                <a:srgbClr val="000000"/>
              </a:solidFill>
              <a:latin typeface="Roboto"/>
              <a:cs typeface="Arial" panose="020B0604020202020204" pitchFamily="34" charset="0"/>
            </a:endParaRPr>
          </a:p>
          <a:p>
            <a:pPr marL="10861">
              <a:spcBef>
                <a:spcPts val="9"/>
              </a:spcBef>
            </a:pPr>
            <a:r>
              <a:rPr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от М11 до М7 – 105,</a:t>
            </a:r>
            <a:r>
              <a:rPr lang="ru-RU"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87</a:t>
            </a:r>
            <a:r>
              <a:rPr sz="738" spc="-47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км</a:t>
            </a:r>
          </a:p>
        </p:txBody>
      </p:sp>
      <p:sp>
        <p:nvSpPr>
          <p:cNvPr id="24" name="object 72"/>
          <p:cNvSpPr txBox="1"/>
          <p:nvPr/>
        </p:nvSpPr>
        <p:spPr>
          <a:xfrm>
            <a:off x="7534222" y="3540500"/>
            <a:ext cx="1268561" cy="239178"/>
          </a:xfrm>
          <a:prstGeom prst="rect">
            <a:avLst/>
          </a:prstGeom>
        </p:spPr>
        <p:txBody>
          <a:bodyPr vert="horz" wrap="square" lIns="0" tIns="11948" rIns="0" bIns="0" rtlCol="0">
            <a:spAutoFit/>
          </a:bodyPr>
          <a:lstStyle/>
          <a:p>
            <a:pPr marL="10861">
              <a:spcBef>
                <a:spcPts val="94"/>
              </a:spcBef>
            </a:pPr>
            <a:r>
              <a:rPr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Пусковой </a:t>
            </a:r>
            <a:r>
              <a:rPr sz="738" b="1" dirty="0" err="1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комплекс</a:t>
            </a:r>
            <a:r>
              <a:rPr sz="738" b="1" spc="-47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№</a:t>
            </a:r>
            <a:r>
              <a:rPr lang="ru-RU"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4</a:t>
            </a:r>
            <a:endParaRPr sz="738" dirty="0">
              <a:solidFill>
                <a:srgbClr val="000000"/>
              </a:solidFill>
              <a:latin typeface="Roboto"/>
              <a:cs typeface="Arial" panose="020B0604020202020204" pitchFamily="34" charset="0"/>
            </a:endParaRPr>
          </a:p>
          <a:p>
            <a:pPr marL="10861">
              <a:spcBef>
                <a:spcPts val="9"/>
              </a:spcBef>
            </a:pPr>
            <a:r>
              <a:rPr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от М7 до М4 – 96,</a:t>
            </a:r>
            <a:r>
              <a:rPr lang="ru-RU"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85</a:t>
            </a:r>
            <a:r>
              <a:rPr sz="738" spc="-43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км</a:t>
            </a:r>
          </a:p>
        </p:txBody>
      </p:sp>
      <p:sp>
        <p:nvSpPr>
          <p:cNvPr id="25" name="object 73"/>
          <p:cNvSpPr txBox="1"/>
          <p:nvPr/>
        </p:nvSpPr>
        <p:spPr>
          <a:xfrm>
            <a:off x="7534222" y="3856854"/>
            <a:ext cx="1465416" cy="239178"/>
          </a:xfrm>
          <a:prstGeom prst="rect">
            <a:avLst/>
          </a:prstGeom>
        </p:spPr>
        <p:txBody>
          <a:bodyPr vert="horz" wrap="square" lIns="0" tIns="11948" rIns="0" bIns="0" rtlCol="0">
            <a:spAutoFit/>
          </a:bodyPr>
          <a:lstStyle/>
          <a:p>
            <a:pPr marL="10861">
              <a:spcBef>
                <a:spcPts val="94"/>
              </a:spcBef>
            </a:pPr>
            <a:r>
              <a:rPr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Пусковой </a:t>
            </a:r>
            <a:r>
              <a:rPr sz="738" b="1" dirty="0" err="1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комплекс</a:t>
            </a:r>
            <a:r>
              <a:rPr sz="738" b="1" spc="-9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№</a:t>
            </a:r>
            <a:r>
              <a:rPr lang="ru-RU"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5</a:t>
            </a:r>
            <a:endParaRPr sz="738" dirty="0">
              <a:solidFill>
                <a:srgbClr val="000000"/>
              </a:solidFill>
              <a:latin typeface="Roboto"/>
              <a:cs typeface="Arial" panose="020B0604020202020204" pitchFamily="34" charset="0"/>
            </a:endParaRPr>
          </a:p>
          <a:p>
            <a:pPr marL="10861">
              <a:spcBef>
                <a:spcPts val="9"/>
              </a:spcBef>
            </a:pPr>
            <a:r>
              <a:rPr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«Звенигородский </a:t>
            </a:r>
            <a:r>
              <a:rPr sz="738" spc="-4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ход» </a:t>
            </a:r>
            <a:r>
              <a:rPr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– </a:t>
            </a:r>
            <a:r>
              <a:rPr sz="738" spc="-13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7</a:t>
            </a:r>
            <a:r>
              <a:rPr lang="ru-RU" sz="738" spc="-13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6</a:t>
            </a:r>
            <a:r>
              <a:rPr sz="738" spc="-13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,</a:t>
            </a:r>
            <a:r>
              <a:rPr lang="ru-RU" sz="738" spc="-13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44 </a:t>
            </a:r>
            <a:r>
              <a:rPr sz="738" dirty="0" err="1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км</a:t>
            </a:r>
            <a:endParaRPr sz="738" dirty="0">
              <a:solidFill>
                <a:srgbClr val="000000"/>
              </a:solidFill>
              <a:latin typeface="Roboto"/>
              <a:cs typeface="Arial" panose="020B0604020202020204" pitchFamily="34" charset="0"/>
            </a:endParaRPr>
          </a:p>
        </p:txBody>
      </p:sp>
      <p:sp>
        <p:nvSpPr>
          <p:cNvPr id="26" name="object 74"/>
          <p:cNvSpPr txBox="1"/>
          <p:nvPr/>
        </p:nvSpPr>
        <p:spPr>
          <a:xfrm>
            <a:off x="7524452" y="4190383"/>
            <a:ext cx="1823540" cy="252002"/>
          </a:xfrm>
          <a:prstGeom prst="rect">
            <a:avLst/>
          </a:prstGeom>
        </p:spPr>
        <p:txBody>
          <a:bodyPr vert="horz" wrap="square" lIns="0" tIns="11948" rIns="0" bIns="0" rtlCol="0">
            <a:spAutoFit/>
          </a:bodyPr>
          <a:lstStyle/>
          <a:p>
            <a:pPr marL="10861">
              <a:spcBef>
                <a:spcPts val="94"/>
              </a:spcBef>
            </a:pPr>
            <a:r>
              <a:rPr lang="ru-RU"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Участок от ТР № 31 до ТР№ 18</a:t>
            </a:r>
            <a:r>
              <a:rPr lang="ru-RU"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 </a:t>
            </a:r>
            <a:r>
              <a:rPr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–</a:t>
            </a:r>
            <a:endParaRPr lang="ru-RU" sz="738" dirty="0">
              <a:solidFill>
                <a:srgbClr val="000000"/>
              </a:solidFill>
              <a:latin typeface="Roboto"/>
              <a:cs typeface="Arial" panose="020B0604020202020204" pitchFamily="34" charset="0"/>
            </a:endParaRPr>
          </a:p>
          <a:p>
            <a:pPr marL="10861">
              <a:spcBef>
                <a:spcPts val="94"/>
              </a:spcBef>
            </a:pPr>
            <a:r>
              <a:rPr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7,</a:t>
            </a:r>
            <a:r>
              <a:rPr lang="ru-RU"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7</a:t>
            </a:r>
            <a:r>
              <a:rPr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км</a:t>
            </a:r>
          </a:p>
        </p:txBody>
      </p:sp>
      <p:sp>
        <p:nvSpPr>
          <p:cNvPr id="28" name="object 76"/>
          <p:cNvSpPr txBox="1"/>
          <p:nvPr/>
        </p:nvSpPr>
        <p:spPr>
          <a:xfrm>
            <a:off x="7521675" y="4480966"/>
            <a:ext cx="1126878" cy="232724"/>
          </a:xfrm>
          <a:prstGeom prst="rect">
            <a:avLst/>
          </a:prstGeom>
        </p:spPr>
        <p:txBody>
          <a:bodyPr vert="horz" wrap="square" lIns="0" tIns="10318" rIns="0" bIns="0" rtlCol="0">
            <a:spAutoFit/>
          </a:bodyPr>
          <a:lstStyle/>
          <a:p>
            <a:pPr marL="10861" marR="4344">
              <a:lnSpc>
                <a:spcPct val="101099"/>
              </a:lnSpc>
              <a:spcBef>
                <a:spcPts val="81"/>
              </a:spcBef>
            </a:pPr>
            <a:r>
              <a:rPr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МТК </a:t>
            </a:r>
            <a:r>
              <a:rPr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Международные  транспортные</a:t>
            </a:r>
            <a:r>
              <a:rPr sz="738" spc="-47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коридоры</a:t>
            </a:r>
          </a:p>
        </p:txBody>
      </p:sp>
      <p:sp>
        <p:nvSpPr>
          <p:cNvPr id="29" name="object 77"/>
          <p:cNvSpPr txBox="1"/>
          <p:nvPr/>
        </p:nvSpPr>
        <p:spPr>
          <a:xfrm>
            <a:off x="7571293" y="5964462"/>
            <a:ext cx="542530" cy="125622"/>
          </a:xfrm>
          <a:prstGeom prst="rect">
            <a:avLst/>
          </a:prstGeom>
        </p:spPr>
        <p:txBody>
          <a:bodyPr vert="horz" wrap="square" lIns="0" tIns="11948" rIns="0" bIns="0" rtlCol="0">
            <a:spAutoFit/>
          </a:bodyPr>
          <a:lstStyle/>
          <a:p>
            <a:pPr marL="10861">
              <a:spcBef>
                <a:spcPts val="94"/>
              </a:spcBef>
            </a:pPr>
            <a:r>
              <a:rPr sz="738" b="1" dirty="0" err="1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Аэропор</a:t>
            </a:r>
            <a:r>
              <a:rPr lang="ru-RU"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т</a:t>
            </a:r>
            <a:endParaRPr sz="738" dirty="0">
              <a:solidFill>
                <a:srgbClr val="000000"/>
              </a:solidFill>
              <a:latin typeface="Roboto"/>
              <a:cs typeface="Arial" panose="020B0604020202020204" pitchFamily="34" charset="0"/>
            </a:endParaRPr>
          </a:p>
        </p:txBody>
      </p:sp>
      <p:sp>
        <p:nvSpPr>
          <p:cNvPr id="31" name="object 79"/>
          <p:cNvSpPr/>
          <p:nvPr/>
        </p:nvSpPr>
        <p:spPr>
          <a:xfrm>
            <a:off x="7216514" y="5892251"/>
            <a:ext cx="254288" cy="250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>
              <a:latin typeface="Roboto"/>
              <a:cs typeface="Arial" panose="020B0604020202020204" pitchFamily="34" charset="0"/>
            </a:endParaRPr>
          </a:p>
        </p:txBody>
      </p:sp>
      <p:sp>
        <p:nvSpPr>
          <p:cNvPr id="32" name="object 80"/>
          <p:cNvSpPr/>
          <p:nvPr/>
        </p:nvSpPr>
        <p:spPr>
          <a:xfrm>
            <a:off x="7256734" y="5957634"/>
            <a:ext cx="165203" cy="1571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>
              <a:latin typeface="Roboto"/>
              <a:cs typeface="Arial" panose="020B0604020202020204" pitchFamily="34" charset="0"/>
            </a:endParaRPr>
          </a:p>
        </p:txBody>
      </p:sp>
      <p:sp>
        <p:nvSpPr>
          <p:cNvPr id="36" name="object 93"/>
          <p:cNvSpPr/>
          <p:nvPr/>
        </p:nvSpPr>
        <p:spPr>
          <a:xfrm>
            <a:off x="7170345" y="3937863"/>
            <a:ext cx="270994" cy="74944"/>
          </a:xfrm>
          <a:custGeom>
            <a:avLst/>
            <a:gdLst/>
            <a:ahLst/>
            <a:cxnLst/>
            <a:rect l="l" t="t" r="r" b="b"/>
            <a:pathLst>
              <a:path w="316865" h="87629">
                <a:moveTo>
                  <a:pt x="0" y="87375"/>
                </a:moveTo>
                <a:lnTo>
                  <a:pt x="316814" y="87375"/>
                </a:lnTo>
                <a:lnTo>
                  <a:pt x="316814" y="0"/>
                </a:lnTo>
                <a:lnTo>
                  <a:pt x="0" y="0"/>
                </a:lnTo>
                <a:lnTo>
                  <a:pt x="0" y="87375"/>
                </a:lnTo>
                <a:close/>
              </a:path>
            </a:pathLst>
          </a:custGeom>
          <a:solidFill>
            <a:srgbClr val="565050"/>
          </a:solidFill>
        </p:spPr>
        <p:txBody>
          <a:bodyPr wrap="square" lIns="0" tIns="0" rIns="0" bIns="0" rtlCol="0"/>
          <a:lstStyle/>
          <a:p>
            <a:endParaRPr sz="1662">
              <a:latin typeface="Roboto"/>
              <a:cs typeface="Arial" panose="020B0604020202020204" pitchFamily="34" charset="0"/>
            </a:endParaRPr>
          </a:p>
        </p:txBody>
      </p:sp>
      <p:sp>
        <p:nvSpPr>
          <p:cNvPr id="37" name="object 94"/>
          <p:cNvSpPr/>
          <p:nvPr/>
        </p:nvSpPr>
        <p:spPr>
          <a:xfrm>
            <a:off x="7170345" y="4202840"/>
            <a:ext cx="270994" cy="74944"/>
          </a:xfrm>
          <a:custGeom>
            <a:avLst/>
            <a:gdLst/>
            <a:ahLst/>
            <a:cxnLst/>
            <a:rect l="l" t="t" r="r" b="b"/>
            <a:pathLst>
              <a:path w="316865" h="87629">
                <a:moveTo>
                  <a:pt x="0" y="87376"/>
                </a:moveTo>
                <a:lnTo>
                  <a:pt x="316814" y="87376"/>
                </a:lnTo>
                <a:lnTo>
                  <a:pt x="316814" y="0"/>
                </a:lnTo>
                <a:lnTo>
                  <a:pt x="0" y="0"/>
                </a:lnTo>
                <a:lnTo>
                  <a:pt x="0" y="87376"/>
                </a:lnTo>
                <a:close/>
              </a:path>
            </a:pathLst>
          </a:custGeom>
          <a:solidFill>
            <a:srgbClr val="A77BB3"/>
          </a:solidFill>
        </p:spPr>
        <p:txBody>
          <a:bodyPr wrap="square" lIns="0" tIns="0" rIns="0" bIns="0" rtlCol="0"/>
          <a:lstStyle/>
          <a:p>
            <a:endParaRPr sz="1662">
              <a:latin typeface="Roboto"/>
              <a:cs typeface="Arial" panose="020B0604020202020204" pitchFamily="34" charset="0"/>
            </a:endParaRPr>
          </a:p>
        </p:txBody>
      </p:sp>
      <p:sp>
        <p:nvSpPr>
          <p:cNvPr id="38" name="object 95"/>
          <p:cNvSpPr/>
          <p:nvPr/>
        </p:nvSpPr>
        <p:spPr>
          <a:xfrm>
            <a:off x="7170345" y="3626074"/>
            <a:ext cx="270994" cy="74944"/>
          </a:xfrm>
          <a:custGeom>
            <a:avLst/>
            <a:gdLst/>
            <a:ahLst/>
            <a:cxnLst/>
            <a:rect l="l" t="t" r="r" b="b"/>
            <a:pathLst>
              <a:path w="316865" h="87629">
                <a:moveTo>
                  <a:pt x="0" y="87375"/>
                </a:moveTo>
                <a:lnTo>
                  <a:pt x="316814" y="87375"/>
                </a:lnTo>
                <a:lnTo>
                  <a:pt x="316814" y="0"/>
                </a:lnTo>
                <a:lnTo>
                  <a:pt x="0" y="0"/>
                </a:lnTo>
                <a:lnTo>
                  <a:pt x="0" y="87375"/>
                </a:lnTo>
                <a:close/>
              </a:path>
            </a:pathLst>
          </a:custGeom>
          <a:solidFill>
            <a:srgbClr val="FBB911"/>
          </a:solidFill>
        </p:spPr>
        <p:txBody>
          <a:bodyPr wrap="square" lIns="0" tIns="0" rIns="0" bIns="0" rtlCol="0"/>
          <a:lstStyle/>
          <a:p>
            <a:endParaRPr sz="1662">
              <a:latin typeface="Roboto"/>
              <a:cs typeface="Arial" panose="020B0604020202020204" pitchFamily="34" charset="0"/>
            </a:endParaRPr>
          </a:p>
        </p:txBody>
      </p:sp>
      <p:sp>
        <p:nvSpPr>
          <p:cNvPr id="39" name="object 96"/>
          <p:cNvSpPr/>
          <p:nvPr/>
        </p:nvSpPr>
        <p:spPr>
          <a:xfrm>
            <a:off x="7170345" y="3314285"/>
            <a:ext cx="270994" cy="74944"/>
          </a:xfrm>
          <a:custGeom>
            <a:avLst/>
            <a:gdLst/>
            <a:ahLst/>
            <a:cxnLst/>
            <a:rect l="l" t="t" r="r" b="b"/>
            <a:pathLst>
              <a:path w="316865" h="87629">
                <a:moveTo>
                  <a:pt x="0" y="87376"/>
                </a:moveTo>
                <a:lnTo>
                  <a:pt x="316814" y="87376"/>
                </a:lnTo>
                <a:lnTo>
                  <a:pt x="316814" y="0"/>
                </a:lnTo>
                <a:lnTo>
                  <a:pt x="0" y="0"/>
                </a:lnTo>
                <a:lnTo>
                  <a:pt x="0" y="87376"/>
                </a:lnTo>
                <a:close/>
              </a:path>
            </a:pathLst>
          </a:custGeom>
          <a:solidFill>
            <a:srgbClr val="F39307"/>
          </a:solidFill>
        </p:spPr>
        <p:txBody>
          <a:bodyPr wrap="square" lIns="0" tIns="0" rIns="0" bIns="0" rtlCol="0"/>
          <a:lstStyle/>
          <a:p>
            <a:endParaRPr sz="1662">
              <a:latin typeface="Roboto"/>
              <a:cs typeface="Arial" panose="020B0604020202020204" pitchFamily="34" charset="0"/>
            </a:endParaRPr>
          </a:p>
        </p:txBody>
      </p:sp>
      <p:sp>
        <p:nvSpPr>
          <p:cNvPr id="40" name="object 97"/>
          <p:cNvSpPr/>
          <p:nvPr/>
        </p:nvSpPr>
        <p:spPr>
          <a:xfrm>
            <a:off x="7170345" y="4562644"/>
            <a:ext cx="270994" cy="0"/>
          </a:xfrm>
          <a:custGeom>
            <a:avLst/>
            <a:gdLst/>
            <a:ahLst/>
            <a:cxnLst/>
            <a:rect l="l" t="t" r="r" b="b"/>
            <a:pathLst>
              <a:path w="316865">
                <a:moveTo>
                  <a:pt x="0" y="0"/>
                </a:moveTo>
                <a:lnTo>
                  <a:pt x="316814" y="0"/>
                </a:lnTo>
              </a:path>
            </a:pathLst>
          </a:custGeom>
          <a:ln w="36410">
            <a:solidFill>
              <a:srgbClr val="1D70EC"/>
            </a:solidFill>
          </a:ln>
        </p:spPr>
        <p:txBody>
          <a:bodyPr wrap="square" lIns="0" tIns="0" rIns="0" bIns="0" rtlCol="0"/>
          <a:lstStyle/>
          <a:p>
            <a:endParaRPr sz="1662">
              <a:latin typeface="Roboto"/>
              <a:cs typeface="Arial" panose="020B0604020202020204" pitchFamily="34" charset="0"/>
            </a:endParaRPr>
          </a:p>
        </p:txBody>
      </p:sp>
      <p:sp>
        <p:nvSpPr>
          <p:cNvPr id="41" name="object 98"/>
          <p:cNvSpPr/>
          <p:nvPr/>
        </p:nvSpPr>
        <p:spPr>
          <a:xfrm>
            <a:off x="7170345" y="2946602"/>
            <a:ext cx="270994" cy="74944"/>
          </a:xfrm>
          <a:custGeom>
            <a:avLst/>
            <a:gdLst/>
            <a:ahLst/>
            <a:cxnLst/>
            <a:rect l="l" t="t" r="r" b="b"/>
            <a:pathLst>
              <a:path w="316865" h="87629">
                <a:moveTo>
                  <a:pt x="0" y="87375"/>
                </a:moveTo>
                <a:lnTo>
                  <a:pt x="316814" y="87375"/>
                </a:lnTo>
                <a:lnTo>
                  <a:pt x="316814" y="0"/>
                </a:lnTo>
                <a:lnTo>
                  <a:pt x="0" y="0"/>
                </a:lnTo>
                <a:lnTo>
                  <a:pt x="0" y="87375"/>
                </a:lnTo>
                <a:close/>
              </a:path>
            </a:pathLst>
          </a:custGeom>
          <a:solidFill>
            <a:srgbClr val="E94E13"/>
          </a:solidFill>
        </p:spPr>
        <p:txBody>
          <a:bodyPr wrap="square" lIns="0" tIns="0" rIns="0" bIns="0" rtlCol="0"/>
          <a:lstStyle/>
          <a:p>
            <a:endParaRPr sz="1662">
              <a:latin typeface="Roboto"/>
              <a:cs typeface="Arial" panose="020B0604020202020204" pitchFamily="34" charset="0"/>
            </a:endParaRPr>
          </a:p>
        </p:txBody>
      </p:sp>
      <p:grpSp>
        <p:nvGrpSpPr>
          <p:cNvPr id="5" name="Группа 41"/>
          <p:cNvGrpSpPr/>
          <p:nvPr/>
        </p:nvGrpSpPr>
        <p:grpSpPr>
          <a:xfrm>
            <a:off x="200727" y="1052736"/>
            <a:ext cx="6742917" cy="5519637"/>
            <a:chOff x="354473" y="1237962"/>
            <a:chExt cx="6504154" cy="5443720"/>
          </a:xfrm>
        </p:grpSpPr>
        <p:sp>
          <p:nvSpPr>
            <p:cNvPr id="43" name="object 4"/>
            <p:cNvSpPr/>
            <p:nvPr/>
          </p:nvSpPr>
          <p:spPr>
            <a:xfrm>
              <a:off x="354473" y="1237962"/>
              <a:ext cx="6504154" cy="54437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object 15"/>
            <p:cNvSpPr txBox="1"/>
            <p:nvPr/>
          </p:nvSpPr>
          <p:spPr>
            <a:xfrm>
              <a:off x="5851089" y="3618800"/>
              <a:ext cx="685803" cy="213523"/>
            </a:xfrm>
            <a:prstGeom prst="rect">
              <a:avLst/>
            </a:prstGeom>
          </p:spPr>
          <p:txBody>
            <a:bodyPr vert="horz" wrap="square" lIns="0" tIns="10318" rIns="0" bIns="0" rtlCol="0">
              <a:spAutoFit/>
            </a:bodyPr>
            <a:lstStyle/>
            <a:p>
              <a:pPr marL="10861" marR="4344">
                <a:lnSpc>
                  <a:spcPct val="101099"/>
                </a:lnSpc>
                <a:spcBef>
                  <a:spcPts val="81"/>
                </a:spcBef>
              </a:pP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Павловский  Посад</a:t>
              </a:r>
              <a:endParaRPr sz="684" dirty="0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object 16"/>
            <p:cNvSpPr txBox="1"/>
            <p:nvPr/>
          </p:nvSpPr>
          <p:spPr>
            <a:xfrm>
              <a:off x="4875097" y="3455288"/>
              <a:ext cx="489586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Ногинск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object 17"/>
            <p:cNvSpPr txBox="1"/>
            <p:nvPr/>
          </p:nvSpPr>
          <p:spPr>
            <a:xfrm>
              <a:off x="4192728" y="3892181"/>
              <a:ext cx="542292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Люберцы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bject 18"/>
            <p:cNvSpPr txBox="1"/>
            <p:nvPr/>
          </p:nvSpPr>
          <p:spPr>
            <a:xfrm>
              <a:off x="4434735" y="4450115"/>
              <a:ext cx="593092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spc="-4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Раменское</a:t>
              </a:r>
              <a:endParaRPr sz="684" dirty="0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object 19"/>
            <p:cNvSpPr txBox="1"/>
            <p:nvPr/>
          </p:nvSpPr>
          <p:spPr>
            <a:xfrm>
              <a:off x="3831351" y="4756416"/>
              <a:ext cx="674373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spc="-9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Д</a:t>
              </a: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ом</a:t>
              </a:r>
              <a:r>
                <a:rPr sz="684" b="1" spc="-13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о</a:t>
              </a: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д</a:t>
              </a:r>
              <a:r>
                <a:rPr sz="684" b="1" spc="-13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е</a:t>
              </a: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дово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object 20"/>
            <p:cNvSpPr txBox="1"/>
            <p:nvPr/>
          </p:nvSpPr>
          <p:spPr>
            <a:xfrm>
              <a:off x="2898989" y="4570334"/>
              <a:ext cx="435611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Троицк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object 21"/>
            <p:cNvSpPr txBox="1"/>
            <p:nvPr/>
          </p:nvSpPr>
          <p:spPr>
            <a:xfrm>
              <a:off x="1611724" y="4120698"/>
              <a:ext cx="506732" cy="213523"/>
            </a:xfrm>
            <a:prstGeom prst="rect">
              <a:avLst/>
            </a:prstGeom>
          </p:spPr>
          <p:txBody>
            <a:bodyPr vert="horz" wrap="square" lIns="0" tIns="10318" rIns="0" bIns="0" rtlCol="0">
              <a:spAutoFit/>
            </a:bodyPr>
            <a:lstStyle/>
            <a:p>
              <a:pPr marL="10861" marR="4344">
                <a:lnSpc>
                  <a:spcPct val="101099"/>
                </a:lnSpc>
                <a:spcBef>
                  <a:spcPts val="81"/>
                </a:spcBef>
              </a:pPr>
              <a:r>
                <a:rPr sz="684" b="1" spc="-4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Бо</a:t>
              </a: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льшие  Вяземы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object 22"/>
            <p:cNvSpPr txBox="1"/>
            <p:nvPr/>
          </p:nvSpPr>
          <p:spPr>
            <a:xfrm>
              <a:off x="1657038" y="2981712"/>
              <a:ext cx="345441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Истра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object 23"/>
            <p:cNvSpPr txBox="1"/>
            <p:nvPr/>
          </p:nvSpPr>
          <p:spPr>
            <a:xfrm>
              <a:off x="1414237" y="2356682"/>
              <a:ext cx="852809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Солнечногорск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bject 24"/>
            <p:cNvSpPr txBox="1"/>
            <p:nvPr/>
          </p:nvSpPr>
          <p:spPr>
            <a:xfrm>
              <a:off x="1390296" y="1741413"/>
              <a:ext cx="311151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Клин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object 25"/>
            <p:cNvSpPr txBox="1"/>
            <p:nvPr/>
          </p:nvSpPr>
          <p:spPr>
            <a:xfrm>
              <a:off x="2272824" y="3775458"/>
              <a:ext cx="655957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Звенигород</a:t>
              </a:r>
              <a:endParaRPr sz="684" dirty="0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object 26"/>
            <p:cNvSpPr txBox="1"/>
            <p:nvPr/>
          </p:nvSpPr>
          <p:spPr>
            <a:xfrm>
              <a:off x="1629500" y="6314109"/>
              <a:ext cx="508636" cy="213523"/>
            </a:xfrm>
            <a:prstGeom prst="rect">
              <a:avLst/>
            </a:prstGeom>
          </p:spPr>
          <p:txBody>
            <a:bodyPr vert="horz" wrap="square" lIns="0" tIns="10318" rIns="0" bIns="0" rtlCol="0">
              <a:spAutoFit/>
            </a:bodyPr>
            <a:lstStyle/>
            <a:p>
              <a:pPr marL="10861" marR="4344">
                <a:lnSpc>
                  <a:spcPct val="101099"/>
                </a:lnSpc>
                <a:spcBef>
                  <a:spcPts val="81"/>
                </a:spcBef>
              </a:pPr>
              <a:r>
                <a:rPr sz="684" b="1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на Киев,  </a:t>
              </a:r>
              <a:r>
                <a:rPr sz="684" b="1" spc="-26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Б</a:t>
              </a:r>
              <a:r>
                <a:rPr sz="684" b="1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ухарест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object 27"/>
            <p:cNvSpPr txBox="1"/>
            <p:nvPr/>
          </p:nvSpPr>
          <p:spPr>
            <a:xfrm>
              <a:off x="4473648" y="6314109"/>
              <a:ext cx="692788" cy="213523"/>
            </a:xfrm>
            <a:prstGeom prst="rect">
              <a:avLst/>
            </a:prstGeom>
          </p:spPr>
          <p:txBody>
            <a:bodyPr vert="horz" wrap="square" lIns="0" tIns="10318" rIns="0" bIns="0" rtlCol="0">
              <a:spAutoFit/>
            </a:bodyPr>
            <a:lstStyle/>
            <a:p>
              <a:pPr marL="10861" marR="4344">
                <a:lnSpc>
                  <a:spcPct val="101099"/>
                </a:lnSpc>
                <a:spcBef>
                  <a:spcPts val="81"/>
                </a:spcBef>
              </a:pPr>
              <a:r>
                <a:rPr sz="684" b="1" dirty="0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на</a:t>
              </a:r>
              <a:r>
                <a:rPr sz="684" b="1" spc="-64" dirty="0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684" b="1" dirty="0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Воронеж,  Краснодар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bject 28"/>
            <p:cNvSpPr txBox="1"/>
            <p:nvPr/>
          </p:nvSpPr>
          <p:spPr>
            <a:xfrm>
              <a:off x="2481101" y="6376582"/>
              <a:ext cx="735968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dirty="0" err="1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на</a:t>
              </a:r>
              <a:r>
                <a:rPr sz="684" b="1" spc="-43" dirty="0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684" b="1" dirty="0" err="1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Белгород</a:t>
              </a:r>
              <a:endParaRPr sz="684" dirty="0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object 29"/>
            <p:cNvSpPr txBox="1"/>
            <p:nvPr/>
          </p:nvSpPr>
          <p:spPr>
            <a:xfrm>
              <a:off x="1300348" y="6391883"/>
              <a:ext cx="256542" cy="10118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45616">
                <a:lnSpc>
                  <a:spcPts val="807"/>
                </a:lnSpc>
              </a:pPr>
              <a:r>
                <a:rPr sz="684" b="1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М3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object 30"/>
            <p:cNvSpPr txBox="1"/>
            <p:nvPr/>
          </p:nvSpPr>
          <p:spPr>
            <a:xfrm>
              <a:off x="3350022" y="6391883"/>
              <a:ext cx="256542" cy="10118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43987">
                <a:lnSpc>
                  <a:spcPts val="807"/>
                </a:lnSpc>
              </a:pPr>
              <a:r>
                <a:rPr sz="684" b="1" dirty="0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М2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object 31"/>
            <p:cNvSpPr txBox="1"/>
            <p:nvPr/>
          </p:nvSpPr>
          <p:spPr>
            <a:xfrm>
              <a:off x="4103758" y="6391883"/>
              <a:ext cx="256542" cy="10118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41815">
                <a:lnSpc>
                  <a:spcPts val="807"/>
                </a:lnSpc>
              </a:pPr>
              <a:r>
                <a:rPr sz="684" b="1" dirty="0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М4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bject 32"/>
            <p:cNvSpPr txBox="1"/>
            <p:nvPr/>
          </p:nvSpPr>
          <p:spPr>
            <a:xfrm>
              <a:off x="4887744" y="1406045"/>
              <a:ext cx="256542" cy="10118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42901">
                <a:lnSpc>
                  <a:spcPts val="807"/>
                </a:lnSpc>
              </a:pPr>
              <a:r>
                <a:rPr sz="684" b="1" dirty="0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М8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object 33"/>
            <p:cNvSpPr txBox="1"/>
            <p:nvPr/>
          </p:nvSpPr>
          <p:spPr>
            <a:xfrm>
              <a:off x="457039" y="2767646"/>
              <a:ext cx="256542" cy="10118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42901">
                <a:lnSpc>
                  <a:spcPts val="807"/>
                </a:lnSpc>
              </a:pPr>
              <a:r>
                <a:rPr sz="684" b="1" dirty="0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М9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object 34"/>
            <p:cNvSpPr txBox="1"/>
            <p:nvPr/>
          </p:nvSpPr>
          <p:spPr>
            <a:xfrm>
              <a:off x="1910332" y="2203907"/>
              <a:ext cx="256542" cy="10118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33125">
                <a:lnSpc>
                  <a:spcPts val="807"/>
                </a:lnSpc>
              </a:pPr>
              <a:r>
                <a:rPr sz="684" b="1" dirty="0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М11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object 35"/>
            <p:cNvSpPr txBox="1"/>
            <p:nvPr/>
          </p:nvSpPr>
          <p:spPr>
            <a:xfrm>
              <a:off x="6128794" y="6391883"/>
              <a:ext cx="256542" cy="10118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45616">
                <a:lnSpc>
                  <a:spcPts val="807"/>
                </a:lnSpc>
              </a:pPr>
              <a:r>
                <a:rPr sz="684" b="1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М5</a:t>
              </a:r>
              <a:endParaRPr sz="684" dirty="0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object 36"/>
            <p:cNvSpPr txBox="1"/>
            <p:nvPr/>
          </p:nvSpPr>
          <p:spPr>
            <a:xfrm>
              <a:off x="6051590" y="3333759"/>
              <a:ext cx="256542" cy="10118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46159">
                <a:lnSpc>
                  <a:spcPts val="807"/>
                </a:lnSpc>
              </a:pPr>
              <a:r>
                <a:rPr sz="684" b="1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М7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object 37"/>
            <p:cNvSpPr/>
            <p:nvPr/>
          </p:nvSpPr>
          <p:spPr>
            <a:xfrm>
              <a:off x="457039" y="4808249"/>
              <a:ext cx="256542" cy="120649"/>
            </a:xfrm>
            <a:custGeom>
              <a:avLst/>
              <a:gdLst/>
              <a:ahLst/>
              <a:cxnLst/>
              <a:rect l="l" t="t" r="r" b="b"/>
              <a:pathLst>
                <a:path w="256540" h="120650">
                  <a:moveTo>
                    <a:pt x="0" y="120218"/>
                  </a:moveTo>
                  <a:lnTo>
                    <a:pt x="256527" y="120218"/>
                  </a:lnTo>
                  <a:lnTo>
                    <a:pt x="256527" y="0"/>
                  </a:lnTo>
                  <a:lnTo>
                    <a:pt x="0" y="0"/>
                  </a:lnTo>
                  <a:lnTo>
                    <a:pt x="0" y="1202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object 38"/>
            <p:cNvSpPr txBox="1"/>
            <p:nvPr/>
          </p:nvSpPr>
          <p:spPr>
            <a:xfrm>
              <a:off x="503654" y="4792975"/>
              <a:ext cx="237973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М1</a:t>
              </a:r>
              <a:endParaRPr sz="684" dirty="0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object 39"/>
            <p:cNvSpPr txBox="1"/>
            <p:nvPr/>
          </p:nvSpPr>
          <p:spPr>
            <a:xfrm>
              <a:off x="1513835" y="1406045"/>
              <a:ext cx="256542" cy="101181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23351">
                <a:lnSpc>
                  <a:spcPts val="807"/>
                </a:lnSpc>
              </a:pPr>
              <a:r>
                <a:rPr sz="684" b="1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М10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object 40"/>
            <p:cNvSpPr txBox="1"/>
            <p:nvPr/>
          </p:nvSpPr>
          <p:spPr>
            <a:xfrm>
              <a:off x="5510982" y="6314054"/>
              <a:ext cx="575947" cy="213523"/>
            </a:xfrm>
            <a:prstGeom prst="rect">
              <a:avLst/>
            </a:prstGeom>
          </p:spPr>
          <p:txBody>
            <a:bodyPr vert="horz" wrap="square" lIns="0" tIns="10318" rIns="0" bIns="0" rtlCol="0">
              <a:spAutoFit/>
            </a:bodyPr>
            <a:lstStyle/>
            <a:p>
              <a:pPr marL="10861" marR="4344">
                <a:lnSpc>
                  <a:spcPct val="101099"/>
                </a:lnSpc>
                <a:spcBef>
                  <a:spcPts val="81"/>
                </a:spcBef>
              </a:pPr>
              <a:r>
                <a:rPr sz="684" b="1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на</a:t>
              </a:r>
              <a:r>
                <a:rPr sz="684" b="1" spc="-60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684" b="1" spc="-4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Рязань, </a:t>
              </a:r>
              <a:r>
                <a:rPr sz="684" b="1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 Самару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object 41"/>
            <p:cNvSpPr txBox="1"/>
            <p:nvPr/>
          </p:nvSpPr>
          <p:spPr>
            <a:xfrm>
              <a:off x="5499063" y="3004984"/>
              <a:ext cx="1212854" cy="213523"/>
            </a:xfrm>
            <a:prstGeom prst="rect">
              <a:avLst/>
            </a:prstGeom>
          </p:spPr>
          <p:txBody>
            <a:bodyPr vert="horz" wrap="square" lIns="0" tIns="10318" rIns="0" bIns="0" rtlCol="0">
              <a:spAutoFit/>
            </a:bodyPr>
            <a:lstStyle/>
            <a:p>
              <a:pPr marL="10861" marR="4344">
                <a:lnSpc>
                  <a:spcPct val="101099"/>
                </a:lnSpc>
                <a:spcBef>
                  <a:spcPts val="81"/>
                </a:spcBef>
              </a:pPr>
              <a:r>
                <a:rPr sz="684" b="1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на Нижний</a:t>
              </a:r>
              <a:r>
                <a:rPr sz="684" b="1" spc="-56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684" b="1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Новгород,  Екатеринбург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object 42"/>
            <p:cNvSpPr txBox="1"/>
            <p:nvPr/>
          </p:nvSpPr>
          <p:spPr>
            <a:xfrm>
              <a:off x="5218141" y="1329127"/>
              <a:ext cx="786768" cy="213523"/>
            </a:xfrm>
            <a:prstGeom prst="rect">
              <a:avLst/>
            </a:prstGeom>
          </p:spPr>
          <p:txBody>
            <a:bodyPr vert="horz" wrap="square" lIns="0" tIns="10318" rIns="0" bIns="0" rtlCol="0">
              <a:spAutoFit/>
            </a:bodyPr>
            <a:lstStyle/>
            <a:p>
              <a:pPr marL="10861" marR="4344">
                <a:lnSpc>
                  <a:spcPct val="101099"/>
                </a:lnSpc>
                <a:spcBef>
                  <a:spcPts val="81"/>
                </a:spcBef>
              </a:pPr>
              <a:r>
                <a:rPr sz="684" b="1" dirty="0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на Ярославь,  Север</a:t>
              </a:r>
              <a:r>
                <a:rPr sz="684" b="1" spc="-13" dirty="0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о</a:t>
              </a:r>
              <a:r>
                <a:rPr sz="684" b="1" dirty="0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двинск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object 43"/>
            <p:cNvSpPr txBox="1"/>
            <p:nvPr/>
          </p:nvSpPr>
          <p:spPr>
            <a:xfrm>
              <a:off x="1835268" y="1317002"/>
              <a:ext cx="1124590" cy="213523"/>
            </a:xfrm>
            <a:prstGeom prst="rect">
              <a:avLst/>
            </a:prstGeom>
          </p:spPr>
          <p:txBody>
            <a:bodyPr vert="horz" wrap="square" lIns="0" tIns="10318" rIns="0" bIns="0" rtlCol="0">
              <a:spAutoFit/>
            </a:bodyPr>
            <a:lstStyle/>
            <a:p>
              <a:pPr marL="10861" marR="4344">
                <a:lnSpc>
                  <a:spcPct val="101099"/>
                </a:lnSpc>
                <a:spcBef>
                  <a:spcPts val="81"/>
                </a:spcBef>
              </a:pPr>
              <a:r>
                <a:rPr sz="684" b="1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на</a:t>
              </a:r>
              <a:r>
                <a:rPr sz="684" b="1" spc="-60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684" b="1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Санкт-Петербург,  Хельсинки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object 44"/>
            <p:cNvSpPr txBox="1"/>
            <p:nvPr/>
          </p:nvSpPr>
          <p:spPr>
            <a:xfrm>
              <a:off x="786282" y="2746361"/>
              <a:ext cx="429897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dirty="0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на</a:t>
              </a:r>
              <a:r>
                <a:rPr sz="684" b="1" spc="-47" dirty="0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684" b="1" dirty="0">
                  <a:solidFill>
                    <a:srgbClr val="E5007D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Ригу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bject 45"/>
            <p:cNvSpPr txBox="1"/>
            <p:nvPr/>
          </p:nvSpPr>
          <p:spPr>
            <a:xfrm>
              <a:off x="500018" y="4950456"/>
              <a:ext cx="568963" cy="213523"/>
            </a:xfrm>
            <a:prstGeom prst="rect">
              <a:avLst/>
            </a:prstGeom>
          </p:spPr>
          <p:txBody>
            <a:bodyPr vert="horz" wrap="square" lIns="0" tIns="10318" rIns="0" bIns="0" rtlCol="0">
              <a:spAutoFit/>
            </a:bodyPr>
            <a:lstStyle/>
            <a:p>
              <a:pPr marL="10861" marR="4344">
                <a:lnSpc>
                  <a:spcPct val="101099"/>
                </a:lnSpc>
                <a:spcBef>
                  <a:spcPts val="81"/>
                </a:spcBef>
              </a:pPr>
              <a:r>
                <a:rPr sz="684" b="1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на</a:t>
              </a:r>
              <a:r>
                <a:rPr sz="684" b="1" spc="-77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684" b="1" dirty="0">
                  <a:solidFill>
                    <a:srgbClr val="1D70EC"/>
                  </a:solidFill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Минск,  Берлин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object 46"/>
            <p:cNvSpPr txBox="1"/>
            <p:nvPr/>
          </p:nvSpPr>
          <p:spPr>
            <a:xfrm>
              <a:off x="3156340" y="5012107"/>
              <a:ext cx="538483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П</a:t>
              </a:r>
              <a:r>
                <a:rPr sz="684" b="1" spc="-13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о</a:t>
              </a: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д</a:t>
              </a:r>
              <a:r>
                <a:rPr sz="684" b="1" spc="-4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о</a:t>
              </a: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льск</a:t>
              </a:r>
              <a:endParaRPr sz="684" dirty="0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object 47"/>
            <p:cNvSpPr txBox="1"/>
            <p:nvPr/>
          </p:nvSpPr>
          <p:spPr>
            <a:xfrm>
              <a:off x="4680754" y="2402867"/>
              <a:ext cx="864872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Красноармейск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bject 48"/>
            <p:cNvSpPr txBox="1"/>
            <p:nvPr/>
          </p:nvSpPr>
          <p:spPr>
            <a:xfrm>
              <a:off x="4820290" y="1650427"/>
              <a:ext cx="800739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Сергиев</a:t>
              </a:r>
              <a:r>
                <a:rPr sz="684" b="1" spc="-34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Посад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object 49"/>
            <p:cNvSpPr txBox="1"/>
            <p:nvPr/>
          </p:nvSpPr>
          <p:spPr>
            <a:xfrm>
              <a:off x="3559739" y="1532572"/>
              <a:ext cx="506098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Дмитров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object 50"/>
            <p:cNvSpPr txBox="1"/>
            <p:nvPr/>
          </p:nvSpPr>
          <p:spPr>
            <a:xfrm>
              <a:off x="4096613" y="2970767"/>
              <a:ext cx="474982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spc="-17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К</a:t>
              </a: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ор</a:t>
              </a:r>
              <a:r>
                <a:rPr sz="684" b="1" spc="-4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о</a:t>
              </a: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лев</a:t>
              </a:r>
              <a:endParaRPr sz="684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bject 51"/>
            <p:cNvSpPr txBox="1"/>
            <p:nvPr/>
          </p:nvSpPr>
          <p:spPr>
            <a:xfrm>
              <a:off x="3426265" y="3027794"/>
              <a:ext cx="517527" cy="115736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684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Мытищи</a:t>
              </a:r>
              <a:endParaRPr sz="684" dirty="0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object 52"/>
            <p:cNvSpPr txBox="1"/>
            <p:nvPr/>
          </p:nvSpPr>
          <p:spPr>
            <a:xfrm>
              <a:off x="3272947" y="3752595"/>
              <a:ext cx="632463" cy="167591"/>
            </a:xfrm>
            <a:prstGeom prst="rect">
              <a:avLst/>
            </a:prstGeom>
          </p:spPr>
          <p:txBody>
            <a:bodyPr vert="horz" wrap="square" lIns="0" tIns="11948" rIns="0" bIns="0" rtlCol="0">
              <a:spAutoFit/>
            </a:bodyPr>
            <a:lstStyle/>
            <a:p>
              <a:pPr marL="10861">
                <a:spcBef>
                  <a:spcPts val="94"/>
                </a:spcBef>
              </a:pPr>
              <a:r>
                <a:rPr sz="1026" b="1" spc="4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М</a:t>
              </a:r>
              <a:r>
                <a:rPr sz="1026" b="1" spc="-13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о</a:t>
              </a:r>
              <a:r>
                <a:rPr sz="1026" b="1" dirty="0">
                  <a:latin typeface="Roboto"/>
                  <a:ea typeface="Tahoma" panose="020B0604030504040204" pitchFamily="34" charset="0"/>
                  <a:cs typeface="Tahoma" panose="020B0604030504040204" pitchFamily="34" charset="0"/>
                </a:rPr>
                <a:t>сква</a:t>
              </a:r>
              <a:endParaRPr sz="1026" dirty="0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object 53"/>
            <p:cNvSpPr/>
            <p:nvPr/>
          </p:nvSpPr>
          <p:spPr>
            <a:xfrm>
              <a:off x="3807639" y="4928464"/>
              <a:ext cx="72822" cy="7280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object 54"/>
            <p:cNvSpPr/>
            <p:nvPr/>
          </p:nvSpPr>
          <p:spPr>
            <a:xfrm>
              <a:off x="4796722" y="4387226"/>
              <a:ext cx="72822" cy="7280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object 55"/>
            <p:cNvSpPr/>
            <p:nvPr/>
          </p:nvSpPr>
          <p:spPr>
            <a:xfrm>
              <a:off x="4103756" y="4023150"/>
              <a:ext cx="72822" cy="728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object 56"/>
            <p:cNvSpPr/>
            <p:nvPr/>
          </p:nvSpPr>
          <p:spPr>
            <a:xfrm>
              <a:off x="5310075" y="3393296"/>
              <a:ext cx="72822" cy="728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object 57"/>
            <p:cNvSpPr/>
            <p:nvPr/>
          </p:nvSpPr>
          <p:spPr>
            <a:xfrm>
              <a:off x="5753037" y="3568054"/>
              <a:ext cx="72822" cy="7280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object 58"/>
            <p:cNvSpPr/>
            <p:nvPr/>
          </p:nvSpPr>
          <p:spPr>
            <a:xfrm>
              <a:off x="4562497" y="2447911"/>
              <a:ext cx="72822" cy="7280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object 59"/>
            <p:cNvSpPr/>
            <p:nvPr/>
          </p:nvSpPr>
          <p:spPr>
            <a:xfrm>
              <a:off x="3999387" y="3110532"/>
              <a:ext cx="72822" cy="728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object 60"/>
            <p:cNvSpPr/>
            <p:nvPr/>
          </p:nvSpPr>
          <p:spPr>
            <a:xfrm>
              <a:off x="4657159" y="1701553"/>
              <a:ext cx="72822" cy="728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object 61"/>
            <p:cNvSpPr/>
            <p:nvPr/>
          </p:nvSpPr>
          <p:spPr>
            <a:xfrm>
              <a:off x="3453267" y="1583682"/>
              <a:ext cx="72822" cy="728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bject 62"/>
            <p:cNvSpPr/>
            <p:nvPr/>
          </p:nvSpPr>
          <p:spPr>
            <a:xfrm>
              <a:off x="2210542" y="2287717"/>
              <a:ext cx="72822" cy="7280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object 63"/>
            <p:cNvSpPr/>
            <p:nvPr/>
          </p:nvSpPr>
          <p:spPr>
            <a:xfrm>
              <a:off x="1640151" y="1668633"/>
              <a:ext cx="72822" cy="7280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object 64"/>
            <p:cNvSpPr/>
            <p:nvPr/>
          </p:nvSpPr>
          <p:spPr>
            <a:xfrm>
              <a:off x="1953260" y="3143322"/>
              <a:ext cx="72822" cy="7280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object 65"/>
            <p:cNvSpPr/>
            <p:nvPr/>
          </p:nvSpPr>
          <p:spPr>
            <a:xfrm>
              <a:off x="2166852" y="3822910"/>
              <a:ext cx="72822" cy="7280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object 66"/>
            <p:cNvSpPr/>
            <p:nvPr/>
          </p:nvSpPr>
          <p:spPr>
            <a:xfrm>
              <a:off x="2155930" y="4223393"/>
              <a:ext cx="72822" cy="728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object 67"/>
            <p:cNvSpPr/>
            <p:nvPr/>
          </p:nvSpPr>
          <p:spPr>
            <a:xfrm>
              <a:off x="2870740" y="4739896"/>
              <a:ext cx="72822" cy="728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object 68"/>
            <p:cNvSpPr/>
            <p:nvPr/>
          </p:nvSpPr>
          <p:spPr>
            <a:xfrm>
              <a:off x="3388948" y="4934533"/>
              <a:ext cx="72822" cy="7280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object 69"/>
            <p:cNvSpPr/>
            <p:nvPr/>
          </p:nvSpPr>
          <p:spPr>
            <a:xfrm>
              <a:off x="3794290" y="3191866"/>
              <a:ext cx="72822" cy="728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object 81"/>
            <p:cNvSpPr/>
            <p:nvPr/>
          </p:nvSpPr>
          <p:spPr>
            <a:xfrm>
              <a:off x="4176137" y="4977006"/>
              <a:ext cx="160656" cy="158114"/>
            </a:xfrm>
            <a:custGeom>
              <a:avLst/>
              <a:gdLst/>
              <a:ahLst/>
              <a:cxnLst/>
              <a:rect l="l" t="t" r="r" b="b"/>
              <a:pathLst>
                <a:path w="160654" h="158114">
                  <a:moveTo>
                    <a:pt x="80098" y="0"/>
                  </a:moveTo>
                  <a:lnTo>
                    <a:pt x="48922" y="6199"/>
                  </a:lnTo>
                  <a:lnTo>
                    <a:pt x="23461" y="23106"/>
                  </a:lnTo>
                  <a:lnTo>
                    <a:pt x="6295" y="48182"/>
                  </a:lnTo>
                  <a:lnTo>
                    <a:pt x="0" y="78892"/>
                  </a:lnTo>
                  <a:lnTo>
                    <a:pt x="6295" y="109601"/>
                  </a:lnTo>
                  <a:lnTo>
                    <a:pt x="23461" y="134678"/>
                  </a:lnTo>
                  <a:lnTo>
                    <a:pt x="48922" y="151585"/>
                  </a:lnTo>
                  <a:lnTo>
                    <a:pt x="80098" y="157784"/>
                  </a:lnTo>
                  <a:lnTo>
                    <a:pt x="111275" y="151585"/>
                  </a:lnTo>
                  <a:lnTo>
                    <a:pt x="136736" y="134678"/>
                  </a:lnTo>
                  <a:lnTo>
                    <a:pt x="153902" y="109601"/>
                  </a:lnTo>
                  <a:lnTo>
                    <a:pt x="160197" y="78892"/>
                  </a:lnTo>
                  <a:lnTo>
                    <a:pt x="153902" y="48182"/>
                  </a:lnTo>
                  <a:lnTo>
                    <a:pt x="136736" y="23106"/>
                  </a:lnTo>
                  <a:lnTo>
                    <a:pt x="111275" y="6199"/>
                  </a:lnTo>
                  <a:lnTo>
                    <a:pt x="80098" y="0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bject 82"/>
            <p:cNvSpPr/>
            <p:nvPr/>
          </p:nvSpPr>
          <p:spPr>
            <a:xfrm>
              <a:off x="4176148" y="4977008"/>
              <a:ext cx="160186" cy="1577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object 83"/>
            <p:cNvSpPr/>
            <p:nvPr/>
          </p:nvSpPr>
          <p:spPr>
            <a:xfrm>
              <a:off x="4204197" y="5006335"/>
              <a:ext cx="104139" cy="99060"/>
            </a:xfrm>
            <a:custGeom>
              <a:avLst/>
              <a:gdLst/>
              <a:ahLst/>
              <a:cxnLst/>
              <a:rect l="l" t="t" r="r" b="b"/>
              <a:pathLst>
                <a:path w="104139" h="99060">
                  <a:moveTo>
                    <a:pt x="60299" y="48463"/>
                  </a:moveTo>
                  <a:lnTo>
                    <a:pt x="43789" y="48463"/>
                  </a:lnTo>
                  <a:lnTo>
                    <a:pt x="43789" y="76835"/>
                  </a:lnTo>
                  <a:lnTo>
                    <a:pt x="45961" y="84950"/>
                  </a:lnTo>
                  <a:lnTo>
                    <a:pt x="29006" y="97586"/>
                  </a:lnTo>
                  <a:lnTo>
                    <a:pt x="29006" y="98983"/>
                  </a:lnTo>
                  <a:lnTo>
                    <a:pt x="75095" y="98983"/>
                  </a:lnTo>
                  <a:lnTo>
                    <a:pt x="75095" y="97586"/>
                  </a:lnTo>
                  <a:lnTo>
                    <a:pt x="58153" y="84950"/>
                  </a:lnTo>
                  <a:lnTo>
                    <a:pt x="60299" y="76835"/>
                  </a:lnTo>
                  <a:lnTo>
                    <a:pt x="60299" y="48463"/>
                  </a:lnTo>
                  <a:close/>
                </a:path>
                <a:path w="104139" h="99060">
                  <a:moveTo>
                    <a:pt x="56299" y="0"/>
                  </a:moveTo>
                  <a:lnTo>
                    <a:pt x="47790" y="0"/>
                  </a:lnTo>
                  <a:lnTo>
                    <a:pt x="43789" y="6197"/>
                  </a:lnTo>
                  <a:lnTo>
                    <a:pt x="43789" y="29146"/>
                  </a:lnTo>
                  <a:lnTo>
                    <a:pt x="1714" y="51727"/>
                  </a:lnTo>
                  <a:lnTo>
                    <a:pt x="1562" y="51803"/>
                  </a:lnTo>
                  <a:lnTo>
                    <a:pt x="0" y="52641"/>
                  </a:lnTo>
                  <a:lnTo>
                    <a:pt x="0" y="56870"/>
                  </a:lnTo>
                  <a:lnTo>
                    <a:pt x="43789" y="48463"/>
                  </a:lnTo>
                  <a:lnTo>
                    <a:pt x="96291" y="48463"/>
                  </a:lnTo>
                  <a:lnTo>
                    <a:pt x="60299" y="29146"/>
                  </a:lnTo>
                  <a:lnTo>
                    <a:pt x="60299" y="6197"/>
                  </a:lnTo>
                  <a:lnTo>
                    <a:pt x="56299" y="0"/>
                  </a:lnTo>
                  <a:close/>
                </a:path>
                <a:path w="104139" h="99060">
                  <a:moveTo>
                    <a:pt x="96291" y="48463"/>
                  </a:moveTo>
                  <a:lnTo>
                    <a:pt x="60299" y="48463"/>
                  </a:lnTo>
                  <a:lnTo>
                    <a:pt x="104076" y="56870"/>
                  </a:lnTo>
                  <a:lnTo>
                    <a:pt x="104076" y="52641"/>
                  </a:lnTo>
                  <a:lnTo>
                    <a:pt x="96291" y="48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object 84"/>
            <p:cNvSpPr/>
            <p:nvPr/>
          </p:nvSpPr>
          <p:spPr>
            <a:xfrm>
              <a:off x="2789432" y="4308342"/>
              <a:ext cx="160656" cy="158114"/>
            </a:xfrm>
            <a:custGeom>
              <a:avLst/>
              <a:gdLst/>
              <a:ahLst/>
              <a:cxnLst/>
              <a:rect l="l" t="t" r="r" b="b"/>
              <a:pathLst>
                <a:path w="160654" h="158114">
                  <a:moveTo>
                    <a:pt x="80098" y="0"/>
                  </a:moveTo>
                  <a:lnTo>
                    <a:pt x="48922" y="6199"/>
                  </a:lnTo>
                  <a:lnTo>
                    <a:pt x="23461" y="23106"/>
                  </a:lnTo>
                  <a:lnTo>
                    <a:pt x="6295" y="48182"/>
                  </a:lnTo>
                  <a:lnTo>
                    <a:pt x="0" y="78892"/>
                  </a:lnTo>
                  <a:lnTo>
                    <a:pt x="6295" y="109601"/>
                  </a:lnTo>
                  <a:lnTo>
                    <a:pt x="23461" y="134678"/>
                  </a:lnTo>
                  <a:lnTo>
                    <a:pt x="48922" y="151585"/>
                  </a:lnTo>
                  <a:lnTo>
                    <a:pt x="80098" y="157784"/>
                  </a:lnTo>
                  <a:lnTo>
                    <a:pt x="111275" y="151585"/>
                  </a:lnTo>
                  <a:lnTo>
                    <a:pt x="136736" y="134678"/>
                  </a:lnTo>
                  <a:lnTo>
                    <a:pt x="153902" y="109601"/>
                  </a:lnTo>
                  <a:lnTo>
                    <a:pt x="160197" y="78892"/>
                  </a:lnTo>
                  <a:lnTo>
                    <a:pt x="153902" y="48182"/>
                  </a:lnTo>
                  <a:lnTo>
                    <a:pt x="136736" y="23106"/>
                  </a:lnTo>
                  <a:lnTo>
                    <a:pt x="111275" y="6199"/>
                  </a:lnTo>
                  <a:lnTo>
                    <a:pt x="80098" y="0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object 85"/>
            <p:cNvSpPr/>
            <p:nvPr/>
          </p:nvSpPr>
          <p:spPr>
            <a:xfrm>
              <a:off x="2789430" y="4308330"/>
              <a:ext cx="160197" cy="15779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object 86"/>
            <p:cNvSpPr/>
            <p:nvPr/>
          </p:nvSpPr>
          <p:spPr>
            <a:xfrm>
              <a:off x="2817487" y="4337670"/>
              <a:ext cx="104139" cy="99060"/>
            </a:xfrm>
            <a:custGeom>
              <a:avLst/>
              <a:gdLst/>
              <a:ahLst/>
              <a:cxnLst/>
              <a:rect l="l" t="t" r="r" b="b"/>
              <a:pathLst>
                <a:path w="104139" h="99060">
                  <a:moveTo>
                    <a:pt x="60299" y="48463"/>
                  </a:moveTo>
                  <a:lnTo>
                    <a:pt x="43789" y="48463"/>
                  </a:lnTo>
                  <a:lnTo>
                    <a:pt x="43789" y="76835"/>
                  </a:lnTo>
                  <a:lnTo>
                    <a:pt x="45961" y="84950"/>
                  </a:lnTo>
                  <a:lnTo>
                    <a:pt x="29006" y="97586"/>
                  </a:lnTo>
                  <a:lnTo>
                    <a:pt x="29006" y="98983"/>
                  </a:lnTo>
                  <a:lnTo>
                    <a:pt x="75095" y="98983"/>
                  </a:lnTo>
                  <a:lnTo>
                    <a:pt x="75095" y="97586"/>
                  </a:lnTo>
                  <a:lnTo>
                    <a:pt x="58153" y="84950"/>
                  </a:lnTo>
                  <a:lnTo>
                    <a:pt x="60299" y="76835"/>
                  </a:lnTo>
                  <a:lnTo>
                    <a:pt x="60299" y="48463"/>
                  </a:lnTo>
                  <a:close/>
                </a:path>
                <a:path w="104139" h="99060">
                  <a:moveTo>
                    <a:pt x="56299" y="0"/>
                  </a:moveTo>
                  <a:lnTo>
                    <a:pt x="47790" y="0"/>
                  </a:lnTo>
                  <a:lnTo>
                    <a:pt x="43789" y="6197"/>
                  </a:lnTo>
                  <a:lnTo>
                    <a:pt x="43789" y="29146"/>
                  </a:lnTo>
                  <a:lnTo>
                    <a:pt x="1714" y="51727"/>
                  </a:lnTo>
                  <a:lnTo>
                    <a:pt x="1562" y="51803"/>
                  </a:lnTo>
                  <a:lnTo>
                    <a:pt x="0" y="52641"/>
                  </a:lnTo>
                  <a:lnTo>
                    <a:pt x="0" y="56870"/>
                  </a:lnTo>
                  <a:lnTo>
                    <a:pt x="43789" y="48463"/>
                  </a:lnTo>
                  <a:lnTo>
                    <a:pt x="96291" y="48463"/>
                  </a:lnTo>
                  <a:lnTo>
                    <a:pt x="60299" y="29146"/>
                  </a:lnTo>
                  <a:lnTo>
                    <a:pt x="60299" y="6197"/>
                  </a:lnTo>
                  <a:lnTo>
                    <a:pt x="56299" y="0"/>
                  </a:lnTo>
                  <a:close/>
                </a:path>
                <a:path w="104139" h="99060">
                  <a:moveTo>
                    <a:pt x="96291" y="48463"/>
                  </a:moveTo>
                  <a:lnTo>
                    <a:pt x="60299" y="48463"/>
                  </a:lnTo>
                  <a:lnTo>
                    <a:pt x="104076" y="56870"/>
                  </a:lnTo>
                  <a:lnTo>
                    <a:pt x="104076" y="52641"/>
                  </a:lnTo>
                  <a:lnTo>
                    <a:pt x="96291" y="48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object 87"/>
            <p:cNvSpPr/>
            <p:nvPr/>
          </p:nvSpPr>
          <p:spPr>
            <a:xfrm>
              <a:off x="3159960" y="3058351"/>
              <a:ext cx="160656" cy="158114"/>
            </a:xfrm>
            <a:custGeom>
              <a:avLst/>
              <a:gdLst/>
              <a:ahLst/>
              <a:cxnLst/>
              <a:rect l="l" t="t" r="r" b="b"/>
              <a:pathLst>
                <a:path w="160654" h="158114">
                  <a:moveTo>
                    <a:pt x="80098" y="0"/>
                  </a:moveTo>
                  <a:lnTo>
                    <a:pt x="48922" y="6199"/>
                  </a:lnTo>
                  <a:lnTo>
                    <a:pt x="23461" y="23106"/>
                  </a:lnTo>
                  <a:lnTo>
                    <a:pt x="6295" y="48182"/>
                  </a:lnTo>
                  <a:lnTo>
                    <a:pt x="0" y="78892"/>
                  </a:lnTo>
                  <a:lnTo>
                    <a:pt x="6295" y="109601"/>
                  </a:lnTo>
                  <a:lnTo>
                    <a:pt x="23461" y="134678"/>
                  </a:lnTo>
                  <a:lnTo>
                    <a:pt x="48922" y="151585"/>
                  </a:lnTo>
                  <a:lnTo>
                    <a:pt x="80098" y="157784"/>
                  </a:lnTo>
                  <a:lnTo>
                    <a:pt x="111275" y="151585"/>
                  </a:lnTo>
                  <a:lnTo>
                    <a:pt x="136736" y="134678"/>
                  </a:lnTo>
                  <a:lnTo>
                    <a:pt x="153902" y="109601"/>
                  </a:lnTo>
                  <a:lnTo>
                    <a:pt x="160197" y="78892"/>
                  </a:lnTo>
                  <a:lnTo>
                    <a:pt x="153902" y="48182"/>
                  </a:lnTo>
                  <a:lnTo>
                    <a:pt x="136736" y="23106"/>
                  </a:lnTo>
                  <a:lnTo>
                    <a:pt x="111275" y="6199"/>
                  </a:lnTo>
                  <a:lnTo>
                    <a:pt x="80098" y="0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object 88"/>
            <p:cNvSpPr/>
            <p:nvPr/>
          </p:nvSpPr>
          <p:spPr>
            <a:xfrm>
              <a:off x="3159948" y="3058363"/>
              <a:ext cx="160211" cy="1577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object 89"/>
            <p:cNvSpPr/>
            <p:nvPr/>
          </p:nvSpPr>
          <p:spPr>
            <a:xfrm>
              <a:off x="3188000" y="3087685"/>
              <a:ext cx="104139" cy="99060"/>
            </a:xfrm>
            <a:custGeom>
              <a:avLst/>
              <a:gdLst/>
              <a:ahLst/>
              <a:cxnLst/>
              <a:rect l="l" t="t" r="r" b="b"/>
              <a:pathLst>
                <a:path w="104139" h="99060">
                  <a:moveTo>
                    <a:pt x="60299" y="48463"/>
                  </a:moveTo>
                  <a:lnTo>
                    <a:pt x="43789" y="48463"/>
                  </a:lnTo>
                  <a:lnTo>
                    <a:pt x="43789" y="76834"/>
                  </a:lnTo>
                  <a:lnTo>
                    <a:pt x="45961" y="84950"/>
                  </a:lnTo>
                  <a:lnTo>
                    <a:pt x="29006" y="97586"/>
                  </a:lnTo>
                  <a:lnTo>
                    <a:pt x="29006" y="98983"/>
                  </a:lnTo>
                  <a:lnTo>
                    <a:pt x="75095" y="98983"/>
                  </a:lnTo>
                  <a:lnTo>
                    <a:pt x="75095" y="97586"/>
                  </a:lnTo>
                  <a:lnTo>
                    <a:pt x="58153" y="84950"/>
                  </a:lnTo>
                  <a:lnTo>
                    <a:pt x="60299" y="76834"/>
                  </a:lnTo>
                  <a:lnTo>
                    <a:pt x="60299" y="48463"/>
                  </a:lnTo>
                  <a:close/>
                </a:path>
                <a:path w="104139" h="99060">
                  <a:moveTo>
                    <a:pt x="56299" y="0"/>
                  </a:moveTo>
                  <a:lnTo>
                    <a:pt x="47790" y="0"/>
                  </a:lnTo>
                  <a:lnTo>
                    <a:pt x="43789" y="6197"/>
                  </a:lnTo>
                  <a:lnTo>
                    <a:pt x="43789" y="29146"/>
                  </a:lnTo>
                  <a:lnTo>
                    <a:pt x="1714" y="51727"/>
                  </a:lnTo>
                  <a:lnTo>
                    <a:pt x="1562" y="51803"/>
                  </a:lnTo>
                  <a:lnTo>
                    <a:pt x="0" y="52641"/>
                  </a:lnTo>
                  <a:lnTo>
                    <a:pt x="0" y="56870"/>
                  </a:lnTo>
                  <a:lnTo>
                    <a:pt x="43789" y="48463"/>
                  </a:lnTo>
                  <a:lnTo>
                    <a:pt x="96291" y="48463"/>
                  </a:lnTo>
                  <a:lnTo>
                    <a:pt x="60299" y="29146"/>
                  </a:lnTo>
                  <a:lnTo>
                    <a:pt x="60299" y="6197"/>
                  </a:lnTo>
                  <a:lnTo>
                    <a:pt x="56299" y="0"/>
                  </a:lnTo>
                  <a:close/>
                </a:path>
                <a:path w="104139" h="99060">
                  <a:moveTo>
                    <a:pt x="96291" y="48463"/>
                  </a:moveTo>
                  <a:lnTo>
                    <a:pt x="60299" y="48463"/>
                  </a:lnTo>
                  <a:lnTo>
                    <a:pt x="104076" y="56870"/>
                  </a:lnTo>
                  <a:lnTo>
                    <a:pt x="104076" y="52641"/>
                  </a:lnTo>
                  <a:lnTo>
                    <a:pt x="96291" y="48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>
                <a:latin typeface="Roboto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4" name="Овал 113"/>
          <p:cNvSpPr/>
          <p:nvPr/>
        </p:nvSpPr>
        <p:spPr>
          <a:xfrm>
            <a:off x="5451703" y="3354777"/>
            <a:ext cx="144016" cy="146231"/>
          </a:xfrm>
          <a:prstGeom prst="ellipse">
            <a:avLst/>
          </a:prstGeom>
          <a:solidFill>
            <a:srgbClr val="35EB3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Овал 114"/>
          <p:cNvSpPr/>
          <p:nvPr/>
        </p:nvSpPr>
        <p:spPr>
          <a:xfrm>
            <a:off x="4985284" y="2850721"/>
            <a:ext cx="144016" cy="146231"/>
          </a:xfrm>
          <a:prstGeom prst="ellipse">
            <a:avLst/>
          </a:prstGeom>
          <a:solidFill>
            <a:srgbClr val="35EB3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4072428" y="2274657"/>
            <a:ext cx="144016" cy="146231"/>
          </a:xfrm>
          <a:prstGeom prst="ellipse">
            <a:avLst/>
          </a:prstGeom>
          <a:solidFill>
            <a:srgbClr val="35EB3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812851" y="2274657"/>
            <a:ext cx="144016" cy="146231"/>
          </a:xfrm>
          <a:prstGeom prst="ellipse">
            <a:avLst/>
          </a:prstGeom>
          <a:solidFill>
            <a:srgbClr val="35EB3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2748773" y="4938953"/>
            <a:ext cx="144016" cy="146231"/>
          </a:xfrm>
          <a:prstGeom prst="ellipse">
            <a:avLst/>
          </a:prstGeom>
          <a:solidFill>
            <a:srgbClr val="35EB3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5045318" y="4002849"/>
            <a:ext cx="144016" cy="146231"/>
          </a:xfrm>
          <a:prstGeom prst="ellipse">
            <a:avLst/>
          </a:prstGeom>
          <a:solidFill>
            <a:srgbClr val="35EB3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5092014" y="4362889"/>
            <a:ext cx="144016" cy="146231"/>
          </a:xfrm>
          <a:prstGeom prst="ellipse">
            <a:avLst/>
          </a:prstGeom>
          <a:solidFill>
            <a:srgbClr val="35EB3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4236760" y="5154977"/>
            <a:ext cx="144016" cy="146231"/>
          </a:xfrm>
          <a:prstGeom prst="ellipse">
            <a:avLst/>
          </a:prstGeom>
          <a:solidFill>
            <a:srgbClr val="35EB3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3775178" y="5154977"/>
            <a:ext cx="144016" cy="146231"/>
          </a:xfrm>
          <a:prstGeom prst="ellipse">
            <a:avLst/>
          </a:prstGeom>
          <a:solidFill>
            <a:srgbClr val="35EB3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7240942" y="2593427"/>
            <a:ext cx="144016" cy="146231"/>
          </a:xfrm>
          <a:prstGeom prst="ellipse">
            <a:avLst/>
          </a:prstGeom>
          <a:solidFill>
            <a:srgbClr val="35EB3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6">
              <a:latin typeface="Roboto"/>
            </a:endParaRPr>
          </a:p>
        </p:txBody>
      </p:sp>
      <p:sp>
        <p:nvSpPr>
          <p:cNvPr id="124" name="object 70"/>
          <p:cNvSpPr txBox="1"/>
          <p:nvPr/>
        </p:nvSpPr>
        <p:spPr>
          <a:xfrm>
            <a:off x="7535601" y="2604815"/>
            <a:ext cx="1086147" cy="118012"/>
          </a:xfrm>
          <a:prstGeom prst="rect">
            <a:avLst/>
          </a:prstGeom>
        </p:spPr>
        <p:txBody>
          <a:bodyPr vert="horz" wrap="square" lIns="0" tIns="10318" rIns="0" bIns="0" rtlCol="0">
            <a:spAutoFit/>
          </a:bodyPr>
          <a:lstStyle/>
          <a:p>
            <a:pPr marL="10861" marR="4344">
              <a:lnSpc>
                <a:spcPct val="101099"/>
              </a:lnSpc>
              <a:spcBef>
                <a:spcPts val="81"/>
              </a:spcBef>
            </a:pPr>
            <a:r>
              <a:rPr lang="ru-RU" sz="738" b="1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12 рамок СВП</a:t>
            </a:r>
            <a:endParaRPr sz="738" dirty="0">
              <a:solidFill>
                <a:srgbClr val="000000"/>
              </a:solidFill>
              <a:latin typeface="Roboto"/>
              <a:cs typeface="Arial" panose="020B0604020202020204" pitchFamily="34" charset="0"/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2519459" y="2490681"/>
            <a:ext cx="144016" cy="146231"/>
          </a:xfrm>
          <a:prstGeom prst="ellipse">
            <a:avLst/>
          </a:prstGeom>
          <a:solidFill>
            <a:srgbClr val="35EB3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Овал 135"/>
          <p:cNvSpPr/>
          <p:nvPr/>
        </p:nvSpPr>
        <p:spPr>
          <a:xfrm>
            <a:off x="4829614" y="5082969"/>
            <a:ext cx="144016" cy="146231"/>
          </a:xfrm>
          <a:prstGeom prst="ellipse">
            <a:avLst/>
          </a:prstGeom>
          <a:solidFill>
            <a:srgbClr val="35EB3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1243773" y="1043459"/>
            <a:ext cx="231775" cy="441325"/>
          </a:xfrm>
          <a:custGeom>
            <a:avLst/>
            <a:gdLst>
              <a:gd name="connsiteX0" fmla="*/ 231775 w 231775"/>
              <a:gd name="connsiteY0" fmla="*/ 441325 h 441325"/>
              <a:gd name="connsiteX1" fmla="*/ 139700 w 231775"/>
              <a:gd name="connsiteY1" fmla="*/ 314325 h 441325"/>
              <a:gd name="connsiteX2" fmla="*/ 104775 w 231775"/>
              <a:gd name="connsiteY2" fmla="*/ 161925 h 441325"/>
              <a:gd name="connsiteX3" fmla="*/ 0 w 231775"/>
              <a:gd name="connsiteY3" fmla="*/ 0 h 4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75" h="441325">
                <a:moveTo>
                  <a:pt x="231775" y="441325"/>
                </a:moveTo>
                <a:cubicBezTo>
                  <a:pt x="196321" y="401108"/>
                  <a:pt x="160867" y="360892"/>
                  <a:pt x="139700" y="314325"/>
                </a:cubicBezTo>
                <a:cubicBezTo>
                  <a:pt x="118533" y="267758"/>
                  <a:pt x="128058" y="214312"/>
                  <a:pt x="104775" y="161925"/>
                </a:cubicBezTo>
                <a:cubicBezTo>
                  <a:pt x="81492" y="109537"/>
                  <a:pt x="40746" y="54768"/>
                  <a:pt x="0" y="0"/>
                </a:cubicBez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7223239" y="5506622"/>
            <a:ext cx="165203" cy="1476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6">
              <a:latin typeface="Roboto"/>
            </a:endParaRPr>
          </a:p>
        </p:txBody>
      </p:sp>
      <p:sp>
        <p:nvSpPr>
          <p:cNvPr id="140" name="object 77"/>
          <p:cNvSpPr txBox="1"/>
          <p:nvPr/>
        </p:nvSpPr>
        <p:spPr>
          <a:xfrm>
            <a:off x="7550481" y="5381733"/>
            <a:ext cx="3148938" cy="504764"/>
          </a:xfrm>
          <a:prstGeom prst="rect">
            <a:avLst/>
          </a:prstGeom>
        </p:spPr>
        <p:txBody>
          <a:bodyPr vert="horz" wrap="square" lIns="0" tIns="11948" rIns="0" bIns="0" rtlCol="0">
            <a:spAutoFit/>
          </a:bodyPr>
          <a:lstStyle/>
          <a:p>
            <a:pPr marL="10861">
              <a:spcBef>
                <a:spcPts val="94"/>
              </a:spcBef>
            </a:pPr>
            <a:r>
              <a:rPr lang="ru-RU"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Вспомогательный пункт </a:t>
            </a:r>
          </a:p>
          <a:p>
            <a:pPr marL="10861">
              <a:spcBef>
                <a:spcPts val="94"/>
              </a:spcBef>
            </a:pPr>
            <a:r>
              <a:rPr lang="ru-RU"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управления на базе  </a:t>
            </a:r>
          </a:p>
          <a:p>
            <a:pPr marL="10861">
              <a:spcBef>
                <a:spcPts val="94"/>
              </a:spcBef>
            </a:pPr>
            <a:r>
              <a:rPr lang="ru-RU" sz="738" dirty="0" err="1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Голицынского</a:t>
            </a:r>
            <a:r>
              <a:rPr lang="ru-RU"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филиала</a:t>
            </a:r>
          </a:p>
          <a:p>
            <a:pPr marL="10861">
              <a:spcBef>
                <a:spcPts val="94"/>
              </a:spcBef>
            </a:pPr>
            <a:r>
              <a:rPr lang="ru-RU"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 ГК «Автодор»</a:t>
            </a:r>
            <a:endParaRPr sz="738" dirty="0">
              <a:solidFill>
                <a:srgbClr val="000000"/>
              </a:solidFill>
              <a:latin typeface="Roboto"/>
              <a:cs typeface="Arial" panose="020B0604020202020204" pitchFamily="34" charset="0"/>
            </a:endParaRPr>
          </a:p>
        </p:txBody>
      </p:sp>
      <p:sp>
        <p:nvSpPr>
          <p:cNvPr id="141" name="Равнобедренный треугольник 140"/>
          <p:cNvSpPr/>
          <p:nvPr/>
        </p:nvSpPr>
        <p:spPr>
          <a:xfrm>
            <a:off x="7201977" y="4744538"/>
            <a:ext cx="209748" cy="189247"/>
          </a:xfrm>
          <a:prstGeom prst="triangl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6">
              <a:latin typeface="Roboto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7227946" y="5109620"/>
            <a:ext cx="165203" cy="147677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6">
              <a:latin typeface="Roboto"/>
            </a:endParaRPr>
          </a:p>
        </p:txBody>
      </p:sp>
      <p:sp>
        <p:nvSpPr>
          <p:cNvPr id="143" name="object 77"/>
          <p:cNvSpPr txBox="1"/>
          <p:nvPr/>
        </p:nvSpPr>
        <p:spPr>
          <a:xfrm>
            <a:off x="7534220" y="4784950"/>
            <a:ext cx="1065238" cy="239178"/>
          </a:xfrm>
          <a:prstGeom prst="rect">
            <a:avLst/>
          </a:prstGeom>
        </p:spPr>
        <p:txBody>
          <a:bodyPr vert="horz" wrap="square" lIns="0" tIns="11948" rIns="0" bIns="0" rtlCol="0">
            <a:spAutoFit/>
          </a:bodyPr>
          <a:lstStyle/>
          <a:p>
            <a:pPr marL="10861">
              <a:spcBef>
                <a:spcPts val="94"/>
              </a:spcBef>
            </a:pPr>
            <a:r>
              <a:rPr lang="ru-RU"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Центральный пункт управления</a:t>
            </a:r>
            <a:endParaRPr sz="738" dirty="0">
              <a:solidFill>
                <a:srgbClr val="000000"/>
              </a:solidFill>
              <a:latin typeface="Roboto"/>
              <a:cs typeface="Arial" panose="020B0604020202020204" pitchFamily="34" charset="0"/>
            </a:endParaRPr>
          </a:p>
        </p:txBody>
      </p:sp>
      <p:sp>
        <p:nvSpPr>
          <p:cNvPr id="144" name="object 77"/>
          <p:cNvSpPr txBox="1"/>
          <p:nvPr/>
        </p:nvSpPr>
        <p:spPr>
          <a:xfrm>
            <a:off x="7550481" y="5082248"/>
            <a:ext cx="1065238" cy="239178"/>
          </a:xfrm>
          <a:prstGeom prst="rect">
            <a:avLst/>
          </a:prstGeom>
        </p:spPr>
        <p:txBody>
          <a:bodyPr vert="horz" wrap="square" lIns="0" tIns="11948" rIns="0" bIns="0" rtlCol="0">
            <a:spAutoFit/>
          </a:bodyPr>
          <a:lstStyle/>
          <a:p>
            <a:pPr marL="10861">
              <a:spcBef>
                <a:spcPts val="94"/>
              </a:spcBef>
            </a:pPr>
            <a:r>
              <a:rPr lang="ru-RU" sz="738" dirty="0">
                <a:solidFill>
                  <a:srgbClr val="000000"/>
                </a:solidFill>
                <a:latin typeface="Roboto"/>
                <a:cs typeface="Arial" panose="020B0604020202020204" pitchFamily="34" charset="0"/>
              </a:rPr>
              <a:t>Вспомогательный пункт управления</a:t>
            </a:r>
            <a:endParaRPr sz="738" dirty="0">
              <a:solidFill>
                <a:srgbClr val="000000"/>
              </a:solidFill>
              <a:latin typeface="Roboto"/>
              <a:cs typeface="Arial" panose="020B0604020202020204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2059866" y="4145419"/>
            <a:ext cx="165203" cy="1476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2340765" y="4649475"/>
            <a:ext cx="165203" cy="147677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53350" y="4722929"/>
            <a:ext cx="144016" cy="146231"/>
          </a:xfrm>
          <a:prstGeom prst="ellipse">
            <a:avLst/>
          </a:prstGeom>
          <a:solidFill>
            <a:srgbClr val="35EB3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944414" y="4649475"/>
            <a:ext cx="165203" cy="147677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</a:endParaRPr>
          </a:p>
        </p:txBody>
      </p:sp>
      <p:sp>
        <p:nvSpPr>
          <p:cNvPr id="148" name="Равнобедренный треугольник 147"/>
          <p:cNvSpPr/>
          <p:nvPr/>
        </p:nvSpPr>
        <p:spPr>
          <a:xfrm>
            <a:off x="4182610" y="2303649"/>
            <a:ext cx="209748" cy="189247"/>
          </a:xfrm>
          <a:prstGeom prst="triangl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/>
            </a:endParaRPr>
          </a:p>
        </p:txBody>
      </p:sp>
      <p:pic>
        <p:nvPicPr>
          <p:cNvPr id="2" name="Picture 2" descr="C:\Users\V_Korshkov\Desktop\Автодор лого.jpg">
            <a:extLst>
              <a:ext uri="{FF2B5EF4-FFF2-40B4-BE49-F238E27FC236}">
                <a16:creationId xmlns:a16="http://schemas.microsoft.com/office/drawing/2014/main" id="{495B26EC-90DF-4C9D-AC0D-D4F3A2CE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27549" y="108634"/>
            <a:ext cx="1813027" cy="3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CD7B0B74-AA0F-40CD-9519-7906B1B837D3}"/>
              </a:ext>
            </a:extLst>
          </p:cNvPr>
          <p:cNvGrpSpPr/>
          <p:nvPr/>
        </p:nvGrpSpPr>
        <p:grpSpPr>
          <a:xfrm>
            <a:off x="-532926" y="116632"/>
            <a:ext cx="7476569" cy="569872"/>
            <a:chOff x="-917179" y="21214"/>
            <a:chExt cx="7298730" cy="1222063"/>
          </a:xfrm>
        </p:grpSpPr>
        <p:sp>
          <p:nvSpPr>
            <p:cNvPr id="127" name="Скругленный прямоугольник 7">
              <a:extLst>
                <a:ext uri="{FF2B5EF4-FFF2-40B4-BE49-F238E27FC236}">
                  <a16:creationId xmlns:a16="http://schemas.microsoft.com/office/drawing/2014/main" id="{4CA674D9-D1B0-415B-824F-797533538476}"/>
                </a:ext>
              </a:extLst>
            </p:cNvPr>
            <p:cNvSpPr/>
            <p:nvPr/>
          </p:nvSpPr>
          <p:spPr>
            <a:xfrm>
              <a:off x="-92840" y="42948"/>
              <a:ext cx="6474391" cy="1200329"/>
            </a:xfrm>
            <a:prstGeom prst="roundRect">
              <a:avLst>
                <a:gd name="adj" fmla="val 10000"/>
              </a:avLst>
            </a:prstGeom>
            <a:solidFill>
              <a:srgbClr val="E0873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8" name="Скругленный прямоугольник 4">
              <a:extLst>
                <a:ext uri="{FF2B5EF4-FFF2-40B4-BE49-F238E27FC236}">
                  <a16:creationId xmlns:a16="http://schemas.microsoft.com/office/drawing/2014/main" id="{7A3BEF5D-8E41-4745-86FB-E25734D994C4}"/>
                </a:ext>
              </a:extLst>
            </p:cNvPr>
            <p:cNvSpPr/>
            <p:nvPr/>
          </p:nvSpPr>
          <p:spPr>
            <a:xfrm>
              <a:off x="-917179" y="21214"/>
              <a:ext cx="7228906" cy="1130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2"/>
              <a:r>
                <a:rPr lang="ru-RU" b="1" dirty="0"/>
                <a:t>ОБЩАЯ СХЕМА ЦЕНТРАЛЬНОЙ КОЛЬЦЕВОЙ АВТОДОРОГИ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1589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>
            <a:extLst>
              <a:ext uri="{FF2B5EF4-FFF2-40B4-BE49-F238E27FC236}">
                <a16:creationId xmlns:a16="http://schemas.microsoft.com/office/drawing/2014/main" id="{6260440D-B541-44CC-99B2-0169CD104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12" y="980728"/>
            <a:ext cx="2100903" cy="571672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Отказоустойчивая </a:t>
            </a:r>
            <a:r>
              <a:rPr lang="ru-RU" dirty="0" err="1"/>
              <a:t>мультисервисная</a:t>
            </a:r>
            <a:r>
              <a:rPr lang="ru-RU" dirty="0"/>
              <a:t> сеть</a:t>
            </a:r>
          </a:p>
          <a:p>
            <a:r>
              <a:rPr lang="ru-RU" dirty="0"/>
              <a:t>Распределенные вычислительные ресурсы</a:t>
            </a:r>
          </a:p>
          <a:p>
            <a:r>
              <a:rPr lang="ru-RU" dirty="0"/>
              <a:t>Защищенные стыки с внешними сетями</a:t>
            </a:r>
          </a:p>
          <a:p>
            <a:r>
              <a:rPr lang="ru-RU" dirty="0"/>
              <a:t>Высокоточное оборудование дорожной инфраструктуры</a:t>
            </a:r>
          </a:p>
          <a:p>
            <a:r>
              <a:rPr lang="ru-RU" dirty="0"/>
              <a:t>Программная платформа для управления дорожным движением</a:t>
            </a:r>
          </a:p>
          <a:p>
            <a:r>
              <a:rPr lang="ru-RU" dirty="0"/>
              <a:t>Технологии обмена данными с транспортными средствами (</a:t>
            </a:r>
            <a:r>
              <a:rPr lang="en-US" dirty="0"/>
              <a:t>V2X)</a:t>
            </a:r>
            <a:endParaRPr lang="ru-RU" dirty="0"/>
          </a:p>
          <a:p>
            <a:r>
              <a:rPr lang="ru-RU" dirty="0"/>
              <a:t>Технологии для сбора, анализа и моделирования дорожной ситуации</a:t>
            </a:r>
          </a:p>
          <a:p>
            <a:r>
              <a:rPr lang="ru-RU" dirty="0"/>
              <a:t>Технологии для диспетчерского и ситуационного управления дорожным движением</a:t>
            </a:r>
          </a:p>
          <a:p>
            <a:r>
              <a:rPr lang="ru-RU" dirty="0"/>
              <a:t>Инструменты для управления аварийными комиссарами</a:t>
            </a:r>
          </a:p>
          <a:p>
            <a:r>
              <a:rPr lang="ru-RU" dirty="0"/>
              <a:t>Контрольно-диагностические инструменты</a:t>
            </a:r>
          </a:p>
          <a:p>
            <a:r>
              <a:rPr lang="ru-RU" dirty="0"/>
              <a:t>Программная платформа платности</a:t>
            </a:r>
          </a:p>
          <a:p>
            <a:r>
              <a:rPr lang="ru-RU" dirty="0"/>
              <a:t>Инструменты для взаимодействия с пользователями</a:t>
            </a:r>
          </a:p>
          <a:p>
            <a:r>
              <a:rPr lang="ru-RU" dirty="0"/>
              <a:t>Технологии сбора оплаты</a:t>
            </a:r>
          </a:p>
          <a:p>
            <a:r>
              <a:rPr lang="ru-RU" dirty="0"/>
              <a:t>Аналитические инструменты по обработке </a:t>
            </a:r>
            <a:r>
              <a:rPr lang="en-US" dirty="0"/>
              <a:t>BIG DATA</a:t>
            </a:r>
          </a:p>
          <a:p>
            <a:r>
              <a:rPr lang="ru-RU" dirty="0"/>
              <a:t>Инструменты внешней интеграции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62121139-6370-4FA3-A2FB-F6416AEE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830E-823B-4762-B081-F9F09AF90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68311E-BC6D-4AED-9BA3-FC47AEEEC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251" y="1412775"/>
            <a:ext cx="6055976" cy="438417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-612576" y="59884"/>
            <a:ext cx="7130930" cy="748693"/>
            <a:chOff x="-917179" y="10663"/>
            <a:chExt cx="7328099" cy="120032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63471" y="10663"/>
              <a:ext cx="6474391" cy="1200329"/>
            </a:xfrm>
            <a:prstGeom prst="roundRect">
              <a:avLst>
                <a:gd name="adj" fmla="val 10000"/>
              </a:avLst>
            </a:prstGeom>
            <a:solidFill>
              <a:srgbClr val="E0873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-917179" y="21214"/>
              <a:ext cx="7228906" cy="1130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2"/>
              <a:r>
                <a:rPr lang="ru-RU" b="1" dirty="0"/>
                <a:t>ТЕХНОЛОГИИ СОВРЕМЕННОЙ ИТС НА ЦКАД</a:t>
              </a:r>
              <a:endParaRPr lang="ru-RU" dirty="0"/>
            </a:p>
          </p:txBody>
        </p:sp>
      </p:grpSp>
      <p:pic>
        <p:nvPicPr>
          <p:cNvPr id="10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549" y="136769"/>
            <a:ext cx="1813027" cy="3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480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Номер слайда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A05C-72EC-4F9A-8F8A-11CCF44C0B56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146" name="Picture 2" descr="https://static.tildacdn.com/tild6435-3333-4031-b736-303532316137/DJI_0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26"/>
            <a:ext cx="9144000" cy="69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V_Korshkov\Desktop\Автодор лого.jpg">
            <a:extLst>
              <a:ext uri="{FF2B5EF4-FFF2-40B4-BE49-F238E27FC236}">
                <a16:creationId xmlns:a16="http://schemas.microsoft.com/office/drawing/2014/main" id="{9CFBA209-51E6-46A2-8C07-106DD4E43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3469" y="136769"/>
            <a:ext cx="1813027" cy="3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59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5</a:t>
            </a:fld>
            <a:endParaRPr lang="ru-RU"/>
          </a:p>
        </p:txBody>
      </p:sp>
      <p:pic>
        <p:nvPicPr>
          <p:cNvPr id="5" name="Picture 3" descr="m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" y="726203"/>
            <a:ext cx="9046615" cy="5021095"/>
          </a:xfrm>
          <a:prstGeom prst="rect">
            <a:avLst/>
          </a:prstGeom>
        </p:spPr>
      </p:pic>
      <p:sp>
        <p:nvSpPr>
          <p:cNvPr id="328" name="Прямоугольник 327"/>
          <p:cNvSpPr/>
          <p:nvPr/>
        </p:nvSpPr>
        <p:spPr>
          <a:xfrm>
            <a:off x="376615" y="1002428"/>
            <a:ext cx="8118579" cy="338340"/>
          </a:xfrm>
          <a:prstGeom prst="rect">
            <a:avLst/>
          </a:prstGeom>
        </p:spPr>
        <p:txBody>
          <a:bodyPr wrap="square" lIns="91225" tIns="45614" rIns="91225" bIns="45614">
            <a:spAutoFit/>
          </a:bodyPr>
          <a:lstStyle/>
          <a:p>
            <a:r>
              <a:rPr lang="ru-RU" sz="1600" dirty="0">
                <a:solidFill>
                  <a:srgbClr val="FF56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 технологии «Свободный поток»:</a:t>
            </a:r>
            <a:endParaRPr lang="ru-RU" sz="1600" dirty="0">
              <a:solidFill>
                <a:srgbClr val="FF561C"/>
              </a:solidFill>
            </a:endParaRPr>
          </a:p>
        </p:txBody>
      </p:sp>
      <p:sp>
        <p:nvSpPr>
          <p:cNvPr id="331" name="Прямоугольник 330"/>
          <p:cNvSpPr/>
          <p:nvPr/>
        </p:nvSpPr>
        <p:spPr>
          <a:xfrm>
            <a:off x="415084" y="3023588"/>
            <a:ext cx="5479152" cy="307562"/>
          </a:xfrm>
          <a:prstGeom prst="rect">
            <a:avLst/>
          </a:prstGeom>
        </p:spPr>
        <p:txBody>
          <a:bodyPr wrap="square" lIns="91225" tIns="45614" rIns="91225" bIns="45614">
            <a:spAutoFit/>
          </a:bodyPr>
          <a:lstStyle/>
          <a:p>
            <a:pPr marL="171046" indent="-171046"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Wingdings" panose="05000000000000000000" pitchFamily="2" charset="2"/>
              <a:buChar char="§"/>
              <a:tabLst>
                <a:tab pos="136600" algn="l"/>
              </a:tabLs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Экологичность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2" name="Прямоугольник 331"/>
          <p:cNvSpPr/>
          <p:nvPr/>
        </p:nvSpPr>
        <p:spPr>
          <a:xfrm>
            <a:off x="415084" y="2689390"/>
            <a:ext cx="5093020" cy="307562"/>
          </a:xfrm>
          <a:prstGeom prst="rect">
            <a:avLst/>
          </a:prstGeom>
        </p:spPr>
        <p:txBody>
          <a:bodyPr wrap="square" lIns="91225" tIns="45614" rIns="91225" bIns="45614">
            <a:spAutoFit/>
          </a:bodyPr>
          <a:lstStyle/>
          <a:p>
            <a:pPr marL="171046" indent="-171046"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Wingdings" panose="05000000000000000000" pitchFamily="2" charset="2"/>
              <a:buChar char="§"/>
              <a:tabLst>
                <a:tab pos="136600" algn="l"/>
              </a:tabLs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Сокращение капитальных и эксплуатационных затрат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3" name="Прямоугольник 332"/>
          <p:cNvSpPr/>
          <p:nvPr/>
        </p:nvSpPr>
        <p:spPr>
          <a:xfrm>
            <a:off x="415111" y="2185914"/>
            <a:ext cx="5562561" cy="523006"/>
          </a:xfrm>
          <a:prstGeom prst="rect">
            <a:avLst/>
          </a:prstGeom>
        </p:spPr>
        <p:txBody>
          <a:bodyPr wrap="square" lIns="91225" tIns="45614" rIns="91225" bIns="45614">
            <a:spAutoFit/>
          </a:bodyPr>
          <a:lstStyle/>
          <a:p>
            <a:pPr marL="171046" indent="-171046"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Wingdings" panose="05000000000000000000" pitchFamily="2" charset="2"/>
              <a:buChar char="§"/>
              <a:tabLst>
                <a:tab pos="136600" algn="l"/>
              </a:tabLs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Равномерное движение транспортного потока без остановок со средней скоростью 90-110-130 км/ч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4" name="Группа 333"/>
          <p:cNvGrpSpPr/>
          <p:nvPr/>
        </p:nvGrpSpPr>
        <p:grpSpPr>
          <a:xfrm>
            <a:off x="-752268" y="69340"/>
            <a:ext cx="7130930" cy="748693"/>
            <a:chOff x="-917179" y="10663"/>
            <a:chExt cx="7328099" cy="1200329"/>
          </a:xfrm>
        </p:grpSpPr>
        <p:sp>
          <p:nvSpPr>
            <p:cNvPr id="335" name="Скругленный прямоугольник 334"/>
            <p:cNvSpPr/>
            <p:nvPr/>
          </p:nvSpPr>
          <p:spPr>
            <a:xfrm>
              <a:off x="-63471" y="10663"/>
              <a:ext cx="6474391" cy="1200329"/>
            </a:xfrm>
            <a:prstGeom prst="roundRect">
              <a:avLst>
                <a:gd name="adj" fmla="val 10000"/>
              </a:avLst>
            </a:prstGeom>
            <a:solidFill>
              <a:srgbClr val="E0873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6" name="Скругленный прямоугольник 4"/>
            <p:cNvSpPr/>
            <p:nvPr/>
          </p:nvSpPr>
          <p:spPr>
            <a:xfrm>
              <a:off x="-917179" y="21214"/>
              <a:ext cx="7228906" cy="1130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2"/>
              <a:r>
                <a:rPr lang="ru-RU" b="1" dirty="0"/>
                <a:t>СИСТЕМА БЕЗОСТАНОВОЧНОГО ВЗИМАНИЯ ПЛАТЫ </a:t>
              </a:r>
            </a:p>
            <a:p>
              <a:pPr lvl="2"/>
              <a:r>
                <a:rPr lang="ru-RU" b="1" dirty="0"/>
                <a:t>«СВОБОДНЫЙ ПОТОК»</a:t>
              </a:r>
              <a:endParaRPr lang="ru-RU" dirty="0"/>
            </a:p>
          </p:txBody>
        </p:sp>
      </p:grpSp>
      <p:pic>
        <p:nvPicPr>
          <p:cNvPr id="337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362" y="254953"/>
            <a:ext cx="1813027" cy="3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8136" y="1393826"/>
            <a:ext cx="5476100" cy="523006"/>
          </a:xfrm>
          <a:prstGeom prst="rect">
            <a:avLst/>
          </a:prstGeom>
        </p:spPr>
        <p:txBody>
          <a:bodyPr wrap="square" lIns="91225" tIns="45614" rIns="91225" bIns="45614">
            <a:spAutoFit/>
          </a:bodyPr>
          <a:lstStyle/>
          <a:p>
            <a:pPr marL="171046" indent="-171046"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SzPct val="120000"/>
              <a:buFont typeface="Wingdings" panose="05000000000000000000" pitchFamily="2" charset="2"/>
              <a:buChar char="§"/>
              <a:tabLst>
                <a:tab pos="136600" algn="l"/>
              </a:tabLst>
              <a:defRPr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Существенное сокращение числа ДТП из-за отсутствия препятствий и необходимости перестроений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418136" y="1897302"/>
            <a:ext cx="5017960" cy="307562"/>
          </a:xfrm>
          <a:prstGeom prst="rect">
            <a:avLst/>
          </a:prstGeom>
        </p:spPr>
        <p:txBody>
          <a:bodyPr wrap="square" lIns="91225" tIns="45614" rIns="91225" bIns="45614">
            <a:spAutoFit/>
          </a:bodyPr>
          <a:lstStyle/>
          <a:p>
            <a:pPr marL="171046" indent="-171046"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SzPct val="120000"/>
              <a:buFont typeface="Wingdings" panose="05000000000000000000" pitchFamily="2" charset="2"/>
              <a:buChar char="§"/>
              <a:tabLst>
                <a:tab pos="136600" algn="l"/>
              </a:tabLst>
              <a:defRPr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Автоматическая идентификация транспортных средств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218" name="Picture 2" descr="https://www.connect-wit.ru/wp-content/uploads/2020/11/3-1536x8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27" y="3287008"/>
            <a:ext cx="5562561" cy="33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 descr="транспондер.png">
            <a:extLst>
              <a:ext uri="{FF2B5EF4-FFF2-40B4-BE49-F238E27FC236}">
                <a16:creationId xmlns:a16="http://schemas.microsoft.com/office/drawing/2014/main" id="{7656E1FF-4C94-46F4-B323-89CE90225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6" y="4345574"/>
            <a:ext cx="1957760" cy="14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 Same Side Corner Rectangle 5"/>
          <p:cNvSpPr/>
          <p:nvPr/>
        </p:nvSpPr>
        <p:spPr>
          <a:xfrm rot="10800000">
            <a:off x="264695" y="1111909"/>
            <a:ext cx="8614611" cy="3771987"/>
          </a:xfrm>
          <a:prstGeom prst="round2SameRect">
            <a:avLst>
              <a:gd name="adj1" fmla="val 6667"/>
              <a:gd name="adj2" fmla="val 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pic>
        <p:nvPicPr>
          <p:cNvPr id="17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0329" y="188640"/>
            <a:ext cx="1303256" cy="26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89" y="4973659"/>
            <a:ext cx="4909031" cy="1550806"/>
          </a:xfrm>
          <a:prstGeom prst="rect">
            <a:avLst/>
          </a:prstGeom>
          <a:solidFill>
            <a:srgbClr val="F19B14">
              <a:lumMod val="40000"/>
              <a:lumOff val="60000"/>
            </a:srgbClr>
          </a:solidFill>
          <a:ln w="19050">
            <a:noFill/>
          </a:ln>
        </p:spPr>
      </p:pic>
      <p:sp>
        <p:nvSpPr>
          <p:cNvPr id="23" name="Rectangle 53"/>
          <p:cNvSpPr/>
          <p:nvPr/>
        </p:nvSpPr>
        <p:spPr>
          <a:xfrm>
            <a:off x="2285588" y="4973659"/>
            <a:ext cx="1477108" cy="351692"/>
          </a:xfrm>
          <a:prstGeom prst="round2DiagRect">
            <a:avLst/>
          </a:prstGeom>
          <a:solidFill>
            <a:srgbClr val="E991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52294"/>
            <a:r>
              <a:rPr lang="ru-RU" sz="1108" b="1" kern="0" dirty="0">
                <a:solidFill>
                  <a:srgbClr val="FFFFFF"/>
                </a:solidFill>
                <a:latin typeface="Roboto Condensed"/>
              </a:rPr>
              <a:t>Компоненты СВП на базе DSRC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10"/>
          <a:stretch/>
        </p:blipFill>
        <p:spPr>
          <a:xfrm>
            <a:off x="737909" y="1244113"/>
            <a:ext cx="3904430" cy="165546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"/>
          <a:stretch/>
        </p:blipFill>
        <p:spPr>
          <a:xfrm>
            <a:off x="5004798" y="1244114"/>
            <a:ext cx="3383527" cy="165967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9" y="3048759"/>
            <a:ext cx="3904430" cy="168595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0" b="-1"/>
          <a:stretch/>
        </p:blipFill>
        <p:spPr>
          <a:xfrm>
            <a:off x="5004798" y="3048759"/>
            <a:ext cx="3383527" cy="168595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89B598-2118-4883-B5F4-C0F5632BBE0D}"/>
              </a:ext>
            </a:extLst>
          </p:cNvPr>
          <p:cNvGrpSpPr/>
          <p:nvPr/>
        </p:nvGrpSpPr>
        <p:grpSpPr>
          <a:xfrm>
            <a:off x="-542706" y="116632"/>
            <a:ext cx="7130930" cy="748693"/>
            <a:chOff x="-917179" y="10663"/>
            <a:chExt cx="7328099" cy="1200329"/>
          </a:xfrm>
        </p:grpSpPr>
        <p:sp>
          <p:nvSpPr>
            <p:cNvPr id="12" name="Скругленный прямоугольник 334">
              <a:extLst>
                <a:ext uri="{FF2B5EF4-FFF2-40B4-BE49-F238E27FC236}">
                  <a16:creationId xmlns:a16="http://schemas.microsoft.com/office/drawing/2014/main" id="{A16ABC38-DA79-4B5A-9566-2C57D39D0E6E}"/>
                </a:ext>
              </a:extLst>
            </p:cNvPr>
            <p:cNvSpPr/>
            <p:nvPr/>
          </p:nvSpPr>
          <p:spPr>
            <a:xfrm>
              <a:off x="-63471" y="10663"/>
              <a:ext cx="6474391" cy="1200329"/>
            </a:xfrm>
            <a:prstGeom prst="roundRect">
              <a:avLst>
                <a:gd name="adj" fmla="val 10000"/>
              </a:avLst>
            </a:prstGeom>
            <a:solidFill>
              <a:srgbClr val="E0873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>
              <a:extLst>
                <a:ext uri="{FF2B5EF4-FFF2-40B4-BE49-F238E27FC236}">
                  <a16:creationId xmlns:a16="http://schemas.microsoft.com/office/drawing/2014/main" id="{A698D923-EE74-45C3-831D-20436760ACCB}"/>
                </a:ext>
              </a:extLst>
            </p:cNvPr>
            <p:cNvSpPr/>
            <p:nvPr/>
          </p:nvSpPr>
          <p:spPr>
            <a:xfrm>
              <a:off x="-917179" y="21214"/>
              <a:ext cx="7228906" cy="1130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2"/>
              <a:r>
                <a:rPr lang="ru-RU" b="1" dirty="0"/>
                <a:t>СИСТЕМА БЕЗОСТАНОВОЧНОГО ВЗИМАНИЯ ПЛАТЫ </a:t>
              </a:r>
            </a:p>
            <a:p>
              <a:pPr lvl="2"/>
              <a:r>
                <a:rPr lang="ru-RU" b="1" dirty="0"/>
                <a:t>«СВОБОДНЫЙ ПОТОК»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8500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86"/>
          <p:cNvSpPr/>
          <p:nvPr/>
        </p:nvSpPr>
        <p:spPr>
          <a:xfrm>
            <a:off x="5437679" y="5363856"/>
            <a:ext cx="965580" cy="192852"/>
          </a:xfrm>
          <a:prstGeom prst="rect">
            <a:avLst/>
          </a:prstGeom>
          <a:solidFill>
            <a:srgbClr val="18B29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lang="en-US" sz="1246" kern="0">
              <a:solidFill>
                <a:srgbClr val="FFFFFF"/>
              </a:solidFill>
              <a:latin typeface="Roboto"/>
            </a:endParaRPr>
          </a:p>
        </p:txBody>
      </p:sp>
      <p:pic>
        <p:nvPicPr>
          <p:cNvPr id="28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0329" y="206913"/>
            <a:ext cx="1303256" cy="26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9" name="Group 18"/>
          <p:cNvGrpSpPr/>
          <p:nvPr/>
        </p:nvGrpSpPr>
        <p:grpSpPr>
          <a:xfrm>
            <a:off x="3174984" y="7962628"/>
            <a:ext cx="3873170" cy="693741"/>
            <a:chOff x="2692875" y="4826296"/>
            <a:chExt cx="5594578" cy="427338"/>
          </a:xfrm>
        </p:grpSpPr>
        <p:cxnSp>
          <p:nvCxnSpPr>
            <p:cNvPr id="180" name="Straight Connector 121"/>
            <p:cNvCxnSpPr>
              <a:endCxn id="202" idx="0"/>
            </p:cNvCxnSpPr>
            <p:nvPr/>
          </p:nvCxnSpPr>
          <p:spPr>
            <a:xfrm>
              <a:off x="2692875" y="4826297"/>
              <a:ext cx="0" cy="427337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81" name="Straight Connector 166"/>
            <p:cNvCxnSpPr>
              <a:endCxn id="217" idx="0"/>
            </p:cNvCxnSpPr>
            <p:nvPr/>
          </p:nvCxnSpPr>
          <p:spPr>
            <a:xfrm>
              <a:off x="5500923" y="4826297"/>
              <a:ext cx="0" cy="427337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182" name="Straight Connector 186"/>
            <p:cNvCxnSpPr>
              <a:endCxn id="232" idx="0"/>
            </p:cNvCxnSpPr>
            <p:nvPr/>
          </p:nvCxnSpPr>
          <p:spPr>
            <a:xfrm>
              <a:off x="8287453" y="4826296"/>
              <a:ext cx="0" cy="427337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</p:cxnSp>
      </p:grpSp>
      <p:sp>
        <p:nvSpPr>
          <p:cNvPr id="183" name="Rectangle 35"/>
          <p:cNvSpPr/>
          <p:nvPr/>
        </p:nvSpPr>
        <p:spPr>
          <a:xfrm>
            <a:off x="615178" y="5364289"/>
            <a:ext cx="965580" cy="192852"/>
          </a:xfrm>
          <a:prstGeom prst="rect">
            <a:avLst/>
          </a:prstGeom>
          <a:solidFill>
            <a:srgbClr val="EC945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lang="en-US" sz="1246" kern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84" name="Rectangle 82"/>
          <p:cNvSpPr/>
          <p:nvPr/>
        </p:nvSpPr>
        <p:spPr>
          <a:xfrm>
            <a:off x="1580759" y="5364289"/>
            <a:ext cx="965580" cy="192852"/>
          </a:xfrm>
          <a:prstGeom prst="rect">
            <a:avLst/>
          </a:prstGeom>
          <a:solidFill>
            <a:srgbClr val="EF606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lang="en-US" sz="1246" kern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85" name="Rectangle 84"/>
          <p:cNvSpPr/>
          <p:nvPr/>
        </p:nvSpPr>
        <p:spPr>
          <a:xfrm>
            <a:off x="2546339" y="5364289"/>
            <a:ext cx="965580" cy="192852"/>
          </a:xfrm>
          <a:prstGeom prst="rect">
            <a:avLst/>
          </a:prstGeom>
          <a:solidFill>
            <a:srgbClr val="C378E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lang="en-US" sz="1246" kern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86" name="Rectangle 85"/>
          <p:cNvSpPr/>
          <p:nvPr/>
        </p:nvSpPr>
        <p:spPr>
          <a:xfrm>
            <a:off x="3511919" y="5364289"/>
            <a:ext cx="965580" cy="192852"/>
          </a:xfrm>
          <a:prstGeom prst="rect">
            <a:avLst/>
          </a:prstGeom>
          <a:solidFill>
            <a:srgbClr val="F5CB0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lang="en-US" sz="1246" kern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87" name="Rectangle 86"/>
          <p:cNvSpPr/>
          <p:nvPr/>
        </p:nvSpPr>
        <p:spPr>
          <a:xfrm>
            <a:off x="4477499" y="5364289"/>
            <a:ext cx="965580" cy="192852"/>
          </a:xfrm>
          <a:prstGeom prst="rect">
            <a:avLst/>
          </a:prstGeom>
          <a:solidFill>
            <a:srgbClr val="00A6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lang="en-US" sz="1246" kern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611661" y="4507042"/>
            <a:ext cx="993200" cy="4501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EC9455"/>
                </a:solidFill>
              </a:rPr>
              <a:t>Центры продаж </a:t>
            </a:r>
          </a:p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EC9455"/>
                </a:solidFill>
              </a:rPr>
              <a:t>и обслуживания </a:t>
            </a:r>
          </a:p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EC9455"/>
                </a:solidFill>
              </a:rPr>
              <a:t>ГК «</a:t>
            </a:r>
            <a:r>
              <a:rPr lang="ru-RU" sz="831" b="1" kern="0" dirty="0" err="1">
                <a:solidFill>
                  <a:srgbClr val="EC9455"/>
                </a:solidFill>
              </a:rPr>
              <a:t>Автодор</a:t>
            </a:r>
            <a:r>
              <a:rPr lang="ru-RU" sz="831" b="1" kern="0" dirty="0">
                <a:solidFill>
                  <a:srgbClr val="EC9455"/>
                </a:solidFill>
              </a:rPr>
              <a:t>»</a:t>
            </a:r>
          </a:p>
        </p:txBody>
      </p:sp>
      <p:grpSp>
        <p:nvGrpSpPr>
          <p:cNvPr id="190" name="Group 95"/>
          <p:cNvGrpSpPr/>
          <p:nvPr/>
        </p:nvGrpSpPr>
        <p:grpSpPr>
          <a:xfrm>
            <a:off x="821229" y="5388156"/>
            <a:ext cx="145119" cy="145119"/>
            <a:chOff x="1301834" y="2711015"/>
            <a:chExt cx="746760" cy="746760"/>
          </a:xfrm>
        </p:grpSpPr>
        <p:sp>
          <p:nvSpPr>
            <p:cNvPr id="191" name="Oval 96"/>
            <p:cNvSpPr/>
            <p:nvPr/>
          </p:nvSpPr>
          <p:spPr bwMode="auto">
            <a:xfrm>
              <a:off x="1301834" y="2711015"/>
              <a:ext cx="746760" cy="74676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3305" tIns="31652" rIns="63305" bIns="3165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>
                <a:defRPr/>
              </a:pPr>
              <a:endParaRPr lang="en-US" sz="124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" name="Oval 97"/>
            <p:cNvSpPr/>
            <p:nvPr/>
          </p:nvSpPr>
          <p:spPr bwMode="auto">
            <a:xfrm>
              <a:off x="1466098" y="2875280"/>
              <a:ext cx="418232" cy="418230"/>
            </a:xfrm>
            <a:prstGeom prst="ellipse">
              <a:avLst/>
            </a:prstGeom>
            <a:solidFill>
              <a:srgbClr val="F794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>
                <a:defRPr/>
              </a:pPr>
              <a:endParaRPr lang="en-US" sz="1108" b="1" kern="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194" name="Straight Connector 109"/>
          <p:cNvCxnSpPr>
            <a:endCxn id="195" idx="0"/>
          </p:cNvCxnSpPr>
          <p:nvPr/>
        </p:nvCxnSpPr>
        <p:spPr>
          <a:xfrm>
            <a:off x="893789" y="5557142"/>
            <a:ext cx="0" cy="295849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195" name="Rounded Rectangle 9"/>
          <p:cNvSpPr/>
          <p:nvPr/>
        </p:nvSpPr>
        <p:spPr bwMode="auto">
          <a:xfrm>
            <a:off x="747177" y="5852990"/>
            <a:ext cx="293223" cy="293223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algn="ctr" defTabSz="844083">
              <a:defRPr/>
            </a:pPr>
            <a:endParaRPr lang="en-US" sz="1246" kern="0">
              <a:solidFill>
                <a:sysClr val="windowText" lastClr="000000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774505" y="4502404"/>
            <a:ext cx="564258" cy="2966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EF606B"/>
                </a:solidFill>
              </a:rPr>
              <a:t>Салоны связи</a:t>
            </a:r>
          </a:p>
        </p:txBody>
      </p:sp>
      <p:grpSp>
        <p:nvGrpSpPr>
          <p:cNvPr id="198" name="Group 119"/>
          <p:cNvGrpSpPr/>
          <p:nvPr/>
        </p:nvGrpSpPr>
        <p:grpSpPr>
          <a:xfrm>
            <a:off x="1782115" y="5388156"/>
            <a:ext cx="145119" cy="145119"/>
            <a:chOff x="1301834" y="2711015"/>
            <a:chExt cx="746760" cy="746760"/>
          </a:xfrm>
        </p:grpSpPr>
        <p:sp>
          <p:nvSpPr>
            <p:cNvPr id="199" name="Oval 124"/>
            <p:cNvSpPr/>
            <p:nvPr/>
          </p:nvSpPr>
          <p:spPr bwMode="auto">
            <a:xfrm>
              <a:off x="1301834" y="2711015"/>
              <a:ext cx="746760" cy="74676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3305" tIns="31652" rIns="63305" bIns="3165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>
                <a:defRPr/>
              </a:pPr>
              <a:endParaRPr lang="en-US" sz="124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0" name="Oval 150"/>
            <p:cNvSpPr/>
            <p:nvPr/>
          </p:nvSpPr>
          <p:spPr bwMode="auto">
            <a:xfrm>
              <a:off x="1466098" y="2875280"/>
              <a:ext cx="418232" cy="418230"/>
            </a:xfrm>
            <a:prstGeom prst="ellipse">
              <a:avLst/>
            </a:prstGeom>
            <a:solidFill>
              <a:srgbClr val="EF60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>
                <a:defRPr/>
              </a:pPr>
              <a:endParaRPr lang="en-US" sz="1108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202" name="Rounded Rectangle 122"/>
          <p:cNvSpPr/>
          <p:nvPr/>
        </p:nvSpPr>
        <p:spPr bwMode="auto">
          <a:xfrm>
            <a:off x="1719445" y="6139228"/>
            <a:ext cx="293223" cy="293223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algn="ctr" defTabSz="844083">
              <a:defRPr/>
            </a:pPr>
            <a:endParaRPr lang="en-US" sz="1246" kern="0">
              <a:solidFill>
                <a:sysClr val="windowText" lastClr="000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2520386" y="4501634"/>
            <a:ext cx="1008030" cy="2966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C378E4"/>
                </a:solidFill>
              </a:rPr>
              <a:t>Банки-партнеры, </a:t>
            </a:r>
          </a:p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C378E4"/>
                </a:solidFill>
              </a:rPr>
              <a:t>Сбербанк-онлайн</a:t>
            </a:r>
          </a:p>
        </p:txBody>
      </p:sp>
      <p:grpSp>
        <p:nvGrpSpPr>
          <p:cNvPr id="205" name="Group 154"/>
          <p:cNvGrpSpPr/>
          <p:nvPr/>
        </p:nvGrpSpPr>
        <p:grpSpPr>
          <a:xfrm>
            <a:off x="2752390" y="5388156"/>
            <a:ext cx="145119" cy="145119"/>
            <a:chOff x="1301834" y="2711015"/>
            <a:chExt cx="746760" cy="746760"/>
          </a:xfrm>
        </p:grpSpPr>
        <p:sp>
          <p:nvSpPr>
            <p:cNvPr id="206" name="Oval 159"/>
            <p:cNvSpPr/>
            <p:nvPr/>
          </p:nvSpPr>
          <p:spPr bwMode="auto">
            <a:xfrm>
              <a:off x="1301834" y="2711015"/>
              <a:ext cx="746760" cy="74676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3305" tIns="31652" rIns="63305" bIns="3165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>
                <a:defRPr/>
              </a:pPr>
              <a:endParaRPr lang="en-US" sz="124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7" name="Oval 160"/>
            <p:cNvSpPr/>
            <p:nvPr/>
          </p:nvSpPr>
          <p:spPr bwMode="auto">
            <a:xfrm>
              <a:off x="1466098" y="2875280"/>
              <a:ext cx="418232" cy="418230"/>
            </a:xfrm>
            <a:prstGeom prst="ellipse">
              <a:avLst/>
            </a:prstGeom>
            <a:solidFill>
              <a:srgbClr val="C378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>
                <a:defRPr/>
              </a:pPr>
              <a:endParaRPr lang="en-US" sz="1108" b="1" kern="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209" name="Straight Connector 156"/>
          <p:cNvCxnSpPr>
            <a:endCxn id="210" idx="0"/>
          </p:cNvCxnSpPr>
          <p:nvPr/>
        </p:nvCxnSpPr>
        <p:spPr>
          <a:xfrm>
            <a:off x="2824950" y="5557142"/>
            <a:ext cx="0" cy="295849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210" name="Rounded Rectangle 157"/>
          <p:cNvSpPr/>
          <p:nvPr/>
        </p:nvSpPr>
        <p:spPr bwMode="auto">
          <a:xfrm>
            <a:off x="2678338" y="5852990"/>
            <a:ext cx="293223" cy="293223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algn="ctr" defTabSz="844083">
              <a:defRPr/>
            </a:pPr>
            <a:endParaRPr lang="en-US" sz="1246" kern="0">
              <a:solidFill>
                <a:sysClr val="windowText" lastClr="000000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673473" y="4498603"/>
            <a:ext cx="564258" cy="1432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F5CB09"/>
                </a:solidFill>
              </a:rPr>
              <a:t>Сеть АЗС</a:t>
            </a:r>
          </a:p>
        </p:txBody>
      </p:sp>
      <p:grpSp>
        <p:nvGrpSpPr>
          <p:cNvPr id="213" name="Group 164"/>
          <p:cNvGrpSpPr/>
          <p:nvPr/>
        </p:nvGrpSpPr>
        <p:grpSpPr>
          <a:xfrm>
            <a:off x="3726149" y="5388156"/>
            <a:ext cx="145119" cy="145119"/>
            <a:chOff x="1301834" y="2711015"/>
            <a:chExt cx="746760" cy="746760"/>
          </a:xfrm>
        </p:grpSpPr>
        <p:sp>
          <p:nvSpPr>
            <p:cNvPr id="214" name="Oval 169"/>
            <p:cNvSpPr/>
            <p:nvPr/>
          </p:nvSpPr>
          <p:spPr bwMode="auto">
            <a:xfrm>
              <a:off x="1301834" y="2711015"/>
              <a:ext cx="746760" cy="74676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3305" tIns="31652" rIns="63305" bIns="3165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>
                <a:defRPr/>
              </a:pPr>
              <a:endParaRPr lang="en-US" sz="124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5" name="Oval 170"/>
            <p:cNvSpPr/>
            <p:nvPr/>
          </p:nvSpPr>
          <p:spPr bwMode="auto">
            <a:xfrm>
              <a:off x="1466098" y="2875280"/>
              <a:ext cx="418232" cy="418230"/>
            </a:xfrm>
            <a:prstGeom prst="ellipse">
              <a:avLst/>
            </a:prstGeom>
            <a:solidFill>
              <a:srgbClr val="F5CB0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>
                <a:defRPr/>
              </a:pPr>
              <a:endParaRPr lang="en-US" sz="1108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217" name="Rounded Rectangle 167"/>
          <p:cNvSpPr/>
          <p:nvPr/>
        </p:nvSpPr>
        <p:spPr bwMode="auto">
          <a:xfrm>
            <a:off x="3663478" y="6139228"/>
            <a:ext cx="293223" cy="293223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algn="ctr" defTabSz="844083">
              <a:defRPr/>
            </a:pPr>
            <a:endParaRPr lang="en-US" sz="1246" kern="0">
              <a:solidFill>
                <a:sysClr val="windowText" lastClr="000000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410330" y="4488980"/>
            <a:ext cx="989831" cy="2966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00A6CC"/>
                </a:solidFill>
              </a:rPr>
              <a:t>Веб-сайт </a:t>
            </a:r>
            <a:r>
              <a:rPr lang="ru-RU" sz="831" b="1" kern="0" dirty="0" err="1">
                <a:solidFill>
                  <a:srgbClr val="00A6CC"/>
                </a:solidFill>
              </a:rPr>
              <a:t>Автодор</a:t>
            </a:r>
            <a:r>
              <a:rPr lang="ru-RU" sz="831" b="1" kern="0" dirty="0">
                <a:solidFill>
                  <a:srgbClr val="00A6CC"/>
                </a:solidFill>
              </a:rPr>
              <a:t>-</a:t>
            </a:r>
          </a:p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00A6CC"/>
                </a:solidFill>
              </a:rPr>
              <a:t>Платные дороги</a:t>
            </a:r>
          </a:p>
        </p:txBody>
      </p:sp>
      <p:grpSp>
        <p:nvGrpSpPr>
          <p:cNvPr id="220" name="Group 174"/>
          <p:cNvGrpSpPr/>
          <p:nvPr/>
        </p:nvGrpSpPr>
        <p:grpSpPr>
          <a:xfrm>
            <a:off x="4685309" y="5388156"/>
            <a:ext cx="145119" cy="145119"/>
            <a:chOff x="1301834" y="2711015"/>
            <a:chExt cx="746760" cy="746760"/>
          </a:xfrm>
        </p:grpSpPr>
        <p:sp>
          <p:nvSpPr>
            <p:cNvPr id="221" name="Oval 179"/>
            <p:cNvSpPr/>
            <p:nvPr/>
          </p:nvSpPr>
          <p:spPr bwMode="auto">
            <a:xfrm>
              <a:off x="1301834" y="2711015"/>
              <a:ext cx="746760" cy="74676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3305" tIns="31652" rIns="63305" bIns="3165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>
                <a:defRPr/>
              </a:pPr>
              <a:endParaRPr lang="en-US" sz="124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2" name="Oval 180"/>
            <p:cNvSpPr/>
            <p:nvPr/>
          </p:nvSpPr>
          <p:spPr bwMode="auto">
            <a:xfrm>
              <a:off x="1466098" y="2875280"/>
              <a:ext cx="418232" cy="418230"/>
            </a:xfrm>
            <a:prstGeom prst="ellipse">
              <a:avLst/>
            </a:prstGeom>
            <a:solidFill>
              <a:srgbClr val="00A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>
                <a:defRPr/>
              </a:pPr>
              <a:endParaRPr lang="en-US" sz="1108" b="1" kern="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224" name="Straight Connector 176"/>
          <p:cNvCxnSpPr>
            <a:endCxn id="225" idx="0"/>
          </p:cNvCxnSpPr>
          <p:nvPr/>
        </p:nvCxnSpPr>
        <p:spPr>
          <a:xfrm>
            <a:off x="4757868" y="5557142"/>
            <a:ext cx="0" cy="295849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225" name="Rounded Rectangle 177"/>
          <p:cNvSpPr/>
          <p:nvPr/>
        </p:nvSpPr>
        <p:spPr bwMode="auto">
          <a:xfrm>
            <a:off x="4611257" y="5852990"/>
            <a:ext cx="293223" cy="293223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algn="ctr" defTabSz="844083">
              <a:defRPr/>
            </a:pPr>
            <a:endParaRPr lang="en-US" sz="1246" kern="0">
              <a:solidFill>
                <a:sysClr val="windowText" lastClr="00000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5469756" y="4498209"/>
            <a:ext cx="1012441" cy="4501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18B292"/>
                </a:solidFill>
              </a:rPr>
              <a:t>Сеть терминалов-</a:t>
            </a:r>
          </a:p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18B292"/>
                </a:solidFill>
              </a:rPr>
              <a:t>партнеров (QIWI</a:t>
            </a:r>
          </a:p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18B292"/>
                </a:solidFill>
              </a:rPr>
              <a:t> и др.)</a:t>
            </a:r>
          </a:p>
        </p:txBody>
      </p:sp>
      <p:grpSp>
        <p:nvGrpSpPr>
          <p:cNvPr id="228" name="Group 184"/>
          <p:cNvGrpSpPr/>
          <p:nvPr/>
        </p:nvGrpSpPr>
        <p:grpSpPr>
          <a:xfrm>
            <a:off x="5655285" y="5383613"/>
            <a:ext cx="145119" cy="145119"/>
            <a:chOff x="1301834" y="2711015"/>
            <a:chExt cx="746760" cy="746760"/>
          </a:xfrm>
        </p:grpSpPr>
        <p:sp>
          <p:nvSpPr>
            <p:cNvPr id="229" name="Oval 189"/>
            <p:cNvSpPr/>
            <p:nvPr/>
          </p:nvSpPr>
          <p:spPr bwMode="auto">
            <a:xfrm>
              <a:off x="1301834" y="2711015"/>
              <a:ext cx="746760" cy="74676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3305" tIns="31652" rIns="63305" bIns="3165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>
                <a:defRPr/>
              </a:pPr>
              <a:endParaRPr lang="en-US" sz="124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0" name="Oval 190"/>
            <p:cNvSpPr/>
            <p:nvPr/>
          </p:nvSpPr>
          <p:spPr bwMode="auto">
            <a:xfrm>
              <a:off x="1466098" y="2875280"/>
              <a:ext cx="418232" cy="418230"/>
            </a:xfrm>
            <a:prstGeom prst="ellipse">
              <a:avLst/>
            </a:prstGeom>
            <a:solidFill>
              <a:srgbClr val="18B2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>
                <a:defRPr/>
              </a:pPr>
              <a:endParaRPr lang="en-US" sz="1108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2" name="Rounded Rectangle 187"/>
          <p:cNvSpPr/>
          <p:nvPr/>
        </p:nvSpPr>
        <p:spPr bwMode="auto">
          <a:xfrm>
            <a:off x="5592615" y="6139228"/>
            <a:ext cx="293223" cy="293223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algn="ctr" defTabSz="844083">
              <a:defRPr/>
            </a:pPr>
            <a:endParaRPr lang="en-US" sz="1246" kern="0">
              <a:solidFill>
                <a:sysClr val="windowText" lastClr="000000"/>
              </a:solidFill>
            </a:endParaRPr>
          </a:p>
        </p:txBody>
      </p:sp>
      <p:sp>
        <p:nvSpPr>
          <p:cNvPr id="236" name="Shape 24019"/>
          <p:cNvSpPr/>
          <p:nvPr/>
        </p:nvSpPr>
        <p:spPr>
          <a:xfrm>
            <a:off x="5622165" y="6202327"/>
            <a:ext cx="234122" cy="167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57" y="0"/>
                </a:moveTo>
                <a:cubicBezTo>
                  <a:pt x="4142" y="0"/>
                  <a:pt x="0" y="5833"/>
                  <a:pt x="0" y="13002"/>
                </a:cubicBezTo>
                <a:cubicBezTo>
                  <a:pt x="0" y="15999"/>
                  <a:pt x="718" y="18742"/>
                  <a:pt x="1931" y="20937"/>
                </a:cubicBezTo>
                <a:lnTo>
                  <a:pt x="3105" y="19318"/>
                </a:lnTo>
                <a:cubicBezTo>
                  <a:pt x="2176" y="17545"/>
                  <a:pt x="1609" y="15366"/>
                  <a:pt x="1609" y="13002"/>
                </a:cubicBezTo>
                <a:cubicBezTo>
                  <a:pt x="1609" y="7078"/>
                  <a:pt x="5036" y="2282"/>
                  <a:pt x="9257" y="2282"/>
                </a:cubicBezTo>
                <a:cubicBezTo>
                  <a:pt x="10662" y="2282"/>
                  <a:pt x="11952" y="2868"/>
                  <a:pt x="13081" y="3795"/>
                </a:cubicBezTo>
                <a:lnTo>
                  <a:pt x="12191" y="5121"/>
                </a:lnTo>
                <a:lnTo>
                  <a:pt x="15826" y="5599"/>
                </a:lnTo>
                <a:lnTo>
                  <a:pt x="15429" y="292"/>
                </a:lnTo>
                <a:cubicBezTo>
                  <a:pt x="15429" y="292"/>
                  <a:pt x="14255" y="2070"/>
                  <a:pt x="14255" y="2070"/>
                </a:cubicBezTo>
                <a:cubicBezTo>
                  <a:pt x="12808" y="782"/>
                  <a:pt x="11094" y="0"/>
                  <a:pt x="9257" y="0"/>
                </a:cubicBezTo>
                <a:close/>
                <a:moveTo>
                  <a:pt x="8083" y="5095"/>
                </a:moveTo>
                <a:lnTo>
                  <a:pt x="8083" y="7377"/>
                </a:lnTo>
                <a:cubicBezTo>
                  <a:pt x="7495" y="7539"/>
                  <a:pt x="6951" y="7848"/>
                  <a:pt x="6474" y="8306"/>
                </a:cubicBezTo>
                <a:lnTo>
                  <a:pt x="5320" y="6687"/>
                </a:lnTo>
                <a:lnTo>
                  <a:pt x="4165" y="8332"/>
                </a:lnTo>
                <a:lnTo>
                  <a:pt x="5301" y="9924"/>
                </a:lnTo>
                <a:cubicBezTo>
                  <a:pt x="4985" y="10599"/>
                  <a:pt x="4748" y="11377"/>
                  <a:pt x="4638" y="12206"/>
                </a:cubicBezTo>
                <a:lnTo>
                  <a:pt x="3029" y="12206"/>
                </a:lnTo>
                <a:lnTo>
                  <a:pt x="3029" y="14488"/>
                </a:lnTo>
                <a:lnTo>
                  <a:pt x="4638" y="14488"/>
                </a:lnTo>
                <a:cubicBezTo>
                  <a:pt x="4748" y="15311"/>
                  <a:pt x="4985" y="16096"/>
                  <a:pt x="5301" y="16771"/>
                </a:cubicBezTo>
                <a:lnTo>
                  <a:pt x="4165" y="18363"/>
                </a:lnTo>
                <a:lnTo>
                  <a:pt x="5320" y="19981"/>
                </a:lnTo>
                <a:lnTo>
                  <a:pt x="6474" y="18389"/>
                </a:lnTo>
                <a:cubicBezTo>
                  <a:pt x="6946" y="18839"/>
                  <a:pt x="7495" y="19155"/>
                  <a:pt x="8083" y="19318"/>
                </a:cubicBezTo>
                <a:lnTo>
                  <a:pt x="8083" y="21600"/>
                </a:lnTo>
                <a:lnTo>
                  <a:pt x="9730" y="21600"/>
                </a:lnTo>
                <a:lnTo>
                  <a:pt x="9730" y="19318"/>
                </a:lnTo>
                <a:cubicBezTo>
                  <a:pt x="10312" y="19155"/>
                  <a:pt x="10862" y="18847"/>
                  <a:pt x="11340" y="18389"/>
                </a:cubicBezTo>
                <a:lnTo>
                  <a:pt x="12475" y="19981"/>
                </a:lnTo>
                <a:lnTo>
                  <a:pt x="13649" y="18363"/>
                </a:lnTo>
                <a:lnTo>
                  <a:pt x="12494" y="16771"/>
                </a:lnTo>
                <a:cubicBezTo>
                  <a:pt x="12817" y="16096"/>
                  <a:pt x="13046" y="15311"/>
                  <a:pt x="13157" y="14488"/>
                </a:cubicBezTo>
                <a:lnTo>
                  <a:pt x="14785" y="14488"/>
                </a:lnTo>
                <a:lnTo>
                  <a:pt x="14785" y="12206"/>
                </a:lnTo>
                <a:lnTo>
                  <a:pt x="13157" y="12206"/>
                </a:lnTo>
                <a:cubicBezTo>
                  <a:pt x="13046" y="11377"/>
                  <a:pt x="12817" y="10599"/>
                  <a:pt x="12494" y="9924"/>
                </a:cubicBezTo>
                <a:lnTo>
                  <a:pt x="13649" y="8332"/>
                </a:lnTo>
                <a:lnTo>
                  <a:pt x="12475" y="6687"/>
                </a:lnTo>
                <a:lnTo>
                  <a:pt x="11340" y="8306"/>
                </a:lnTo>
                <a:cubicBezTo>
                  <a:pt x="10862" y="7855"/>
                  <a:pt x="10298" y="7539"/>
                  <a:pt x="9711" y="7377"/>
                </a:cubicBezTo>
                <a:lnTo>
                  <a:pt x="9711" y="5095"/>
                </a:lnTo>
                <a:lnTo>
                  <a:pt x="8083" y="5095"/>
                </a:lnTo>
                <a:close/>
                <a:moveTo>
                  <a:pt x="19347" y="10190"/>
                </a:moveTo>
                <a:lnTo>
                  <a:pt x="19347" y="11994"/>
                </a:lnTo>
                <a:lnTo>
                  <a:pt x="16356" y="11994"/>
                </a:lnTo>
                <a:lnTo>
                  <a:pt x="16356" y="14780"/>
                </a:lnTo>
                <a:lnTo>
                  <a:pt x="19347" y="14780"/>
                </a:lnTo>
                <a:lnTo>
                  <a:pt x="19347" y="16558"/>
                </a:lnTo>
                <a:cubicBezTo>
                  <a:pt x="19347" y="16558"/>
                  <a:pt x="21600" y="13374"/>
                  <a:pt x="21600" y="13374"/>
                </a:cubicBezTo>
                <a:lnTo>
                  <a:pt x="19347" y="10190"/>
                </a:lnTo>
                <a:close/>
                <a:moveTo>
                  <a:pt x="8897" y="10827"/>
                </a:moveTo>
                <a:cubicBezTo>
                  <a:pt x="9892" y="10827"/>
                  <a:pt x="10696" y="11962"/>
                  <a:pt x="10696" y="13347"/>
                </a:cubicBezTo>
                <a:cubicBezTo>
                  <a:pt x="10696" y="14741"/>
                  <a:pt x="9892" y="15868"/>
                  <a:pt x="8897" y="15868"/>
                </a:cubicBezTo>
                <a:cubicBezTo>
                  <a:pt x="7903" y="15868"/>
                  <a:pt x="7099" y="14741"/>
                  <a:pt x="7099" y="13347"/>
                </a:cubicBezTo>
                <a:cubicBezTo>
                  <a:pt x="7099" y="11962"/>
                  <a:pt x="7903" y="10827"/>
                  <a:pt x="8897" y="10827"/>
                </a:cubicBezTo>
                <a:close/>
              </a:path>
            </a:pathLst>
          </a:custGeom>
          <a:solidFill>
            <a:srgbClr val="18B292"/>
          </a:solidFill>
          <a:ln w="12700">
            <a:miter lim="400000"/>
          </a:ln>
        </p:spPr>
        <p:txBody>
          <a:bodyPr lIns="9892" tIns="9892" rIns="9892" bIns="9892" anchor="ctr"/>
          <a:lstStyle/>
          <a:p>
            <a:pPr defTabSz="1187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79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4" name="Rectangle 35"/>
          <p:cNvSpPr/>
          <p:nvPr/>
        </p:nvSpPr>
        <p:spPr>
          <a:xfrm>
            <a:off x="6389936" y="5363856"/>
            <a:ext cx="965580" cy="192852"/>
          </a:xfrm>
          <a:prstGeom prst="rect">
            <a:avLst/>
          </a:prstGeom>
          <a:solidFill>
            <a:srgbClr val="EC945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lang="en-US" sz="1246" kern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45" name="Rectangle 82"/>
          <p:cNvSpPr/>
          <p:nvPr/>
        </p:nvSpPr>
        <p:spPr>
          <a:xfrm>
            <a:off x="7355517" y="5363856"/>
            <a:ext cx="965580" cy="192852"/>
          </a:xfrm>
          <a:prstGeom prst="rect">
            <a:avLst/>
          </a:prstGeom>
          <a:solidFill>
            <a:srgbClr val="EF606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44083">
              <a:defRPr/>
            </a:pPr>
            <a:endParaRPr lang="en-US" sz="1246" kern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6390245" y="4493797"/>
            <a:ext cx="954961" cy="6035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EC9455"/>
                </a:solidFill>
              </a:rPr>
              <a:t>СМС </a:t>
            </a:r>
          </a:p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EC9455"/>
                </a:solidFill>
              </a:rPr>
              <a:t>на короткий </a:t>
            </a:r>
          </a:p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EC9455"/>
                </a:solidFill>
              </a:rPr>
              <a:t>номер</a:t>
            </a:r>
          </a:p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EC9455"/>
                </a:solidFill>
              </a:rPr>
              <a:t>3443</a:t>
            </a:r>
          </a:p>
        </p:txBody>
      </p:sp>
      <p:grpSp>
        <p:nvGrpSpPr>
          <p:cNvPr id="247" name="Group 95"/>
          <p:cNvGrpSpPr/>
          <p:nvPr/>
        </p:nvGrpSpPr>
        <p:grpSpPr>
          <a:xfrm>
            <a:off x="6595987" y="5387722"/>
            <a:ext cx="145119" cy="145119"/>
            <a:chOff x="1301834" y="2711015"/>
            <a:chExt cx="746760" cy="746760"/>
          </a:xfrm>
        </p:grpSpPr>
        <p:sp>
          <p:nvSpPr>
            <p:cNvPr id="248" name="Oval 96"/>
            <p:cNvSpPr/>
            <p:nvPr/>
          </p:nvSpPr>
          <p:spPr bwMode="auto">
            <a:xfrm>
              <a:off x="1301834" y="2711015"/>
              <a:ext cx="746760" cy="74676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3305" tIns="31652" rIns="63305" bIns="3165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>
                <a:defRPr/>
              </a:pPr>
              <a:endParaRPr lang="en-US" sz="124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" name="Oval 97"/>
            <p:cNvSpPr/>
            <p:nvPr/>
          </p:nvSpPr>
          <p:spPr bwMode="auto">
            <a:xfrm>
              <a:off x="1466098" y="2875280"/>
              <a:ext cx="418232" cy="418230"/>
            </a:xfrm>
            <a:prstGeom prst="ellipse">
              <a:avLst/>
            </a:prstGeom>
            <a:solidFill>
              <a:srgbClr val="F794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>
                <a:defRPr/>
              </a:pPr>
              <a:endParaRPr lang="en-US" sz="1108" b="1" kern="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251" name="Straight Connector 109"/>
          <p:cNvCxnSpPr>
            <a:endCxn id="252" idx="0"/>
          </p:cNvCxnSpPr>
          <p:nvPr/>
        </p:nvCxnSpPr>
        <p:spPr>
          <a:xfrm>
            <a:off x="6668547" y="5561252"/>
            <a:ext cx="0" cy="295849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252" name="Rounded Rectangle 9"/>
          <p:cNvSpPr/>
          <p:nvPr/>
        </p:nvSpPr>
        <p:spPr bwMode="auto">
          <a:xfrm>
            <a:off x="6521935" y="5857099"/>
            <a:ext cx="293223" cy="293223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algn="ctr" defTabSz="844083">
              <a:defRPr/>
            </a:pPr>
            <a:endParaRPr lang="en-US" sz="1246" kern="0">
              <a:solidFill>
                <a:sysClr val="windowText" lastClr="000000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7220830" y="4558343"/>
            <a:ext cx="1291620" cy="60356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EF606B"/>
                </a:solidFill>
              </a:rPr>
              <a:t>Мобильное приложение </a:t>
            </a:r>
          </a:p>
          <a:p>
            <a:pPr lvl="0" algn="ctr">
              <a:lnSpc>
                <a:spcPct val="120000"/>
              </a:lnSpc>
            </a:pPr>
            <a:r>
              <a:rPr lang="ru-RU" sz="831" b="1" kern="0" dirty="0" err="1">
                <a:solidFill>
                  <a:srgbClr val="EF606B"/>
                </a:solidFill>
              </a:rPr>
              <a:t>Автодор</a:t>
            </a:r>
            <a:r>
              <a:rPr lang="ru-RU" sz="831" b="1" kern="0" dirty="0">
                <a:solidFill>
                  <a:srgbClr val="EF606B"/>
                </a:solidFill>
              </a:rPr>
              <a:t>-Платные дороги</a:t>
            </a:r>
          </a:p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EF606B"/>
                </a:solidFill>
              </a:rPr>
              <a:t>и Единый </a:t>
            </a:r>
          </a:p>
          <a:p>
            <a:pPr lvl="0" algn="ctr">
              <a:lnSpc>
                <a:spcPct val="120000"/>
              </a:lnSpc>
            </a:pPr>
            <a:r>
              <a:rPr lang="ru-RU" sz="831" b="1" kern="0" dirty="0">
                <a:solidFill>
                  <a:srgbClr val="EF606B"/>
                </a:solidFill>
              </a:rPr>
              <a:t>оператор ЦКАД</a:t>
            </a:r>
          </a:p>
        </p:txBody>
      </p:sp>
      <p:grpSp>
        <p:nvGrpSpPr>
          <p:cNvPr id="255" name="Group 119"/>
          <p:cNvGrpSpPr/>
          <p:nvPr/>
        </p:nvGrpSpPr>
        <p:grpSpPr>
          <a:xfrm>
            <a:off x="7556873" y="5387722"/>
            <a:ext cx="145119" cy="145119"/>
            <a:chOff x="1301834" y="2711015"/>
            <a:chExt cx="746760" cy="746760"/>
          </a:xfrm>
        </p:grpSpPr>
        <p:sp>
          <p:nvSpPr>
            <p:cNvPr id="256" name="Oval 124"/>
            <p:cNvSpPr/>
            <p:nvPr/>
          </p:nvSpPr>
          <p:spPr bwMode="auto">
            <a:xfrm>
              <a:off x="1301834" y="2711015"/>
              <a:ext cx="746760" cy="74676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3305" tIns="31652" rIns="63305" bIns="3165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>
                <a:defRPr/>
              </a:pPr>
              <a:endParaRPr lang="en-US" sz="124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7" name="Oval 150"/>
            <p:cNvSpPr/>
            <p:nvPr/>
          </p:nvSpPr>
          <p:spPr bwMode="auto">
            <a:xfrm>
              <a:off x="1466098" y="2875280"/>
              <a:ext cx="418232" cy="418230"/>
            </a:xfrm>
            <a:prstGeom prst="ellipse">
              <a:avLst/>
            </a:prstGeom>
            <a:solidFill>
              <a:srgbClr val="EF60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>
                <a:defRPr/>
              </a:pPr>
              <a:endParaRPr lang="en-US" sz="1108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259" name="Rounded Rectangle 122"/>
          <p:cNvSpPr/>
          <p:nvPr/>
        </p:nvSpPr>
        <p:spPr bwMode="auto">
          <a:xfrm>
            <a:off x="7494203" y="6143337"/>
            <a:ext cx="293223" cy="293223"/>
          </a:xfrm>
          <a:prstGeom prst="roundRect">
            <a:avLst/>
          </a:prstGeom>
          <a:solidFill>
            <a:srgbClr val="FFFFFF">
              <a:lumMod val="9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63305" tIns="31652" rIns="63305" bIns="31652" numCol="1" rtlCol="0" anchor="t" anchorCtr="0" compatLnSpc="1">
            <a:prstTxWarp prst="textNoShape">
              <a:avLst/>
            </a:prstTxWarp>
          </a:bodyPr>
          <a:lstStyle/>
          <a:p>
            <a:pPr algn="ctr" defTabSz="844083">
              <a:defRPr/>
            </a:pPr>
            <a:endParaRPr lang="en-US" sz="1246" kern="0">
              <a:solidFill>
                <a:sysClr val="windowText" lastClr="000000"/>
              </a:solidFill>
            </a:endParaRPr>
          </a:p>
        </p:txBody>
      </p:sp>
      <p:grpSp>
        <p:nvGrpSpPr>
          <p:cNvPr id="285" name="Group 216"/>
          <p:cNvGrpSpPr/>
          <p:nvPr/>
        </p:nvGrpSpPr>
        <p:grpSpPr>
          <a:xfrm>
            <a:off x="780945" y="5874960"/>
            <a:ext cx="236140" cy="236694"/>
            <a:chOff x="8305800" y="5635625"/>
            <a:chExt cx="674688" cy="676276"/>
          </a:xfrm>
          <a:solidFill>
            <a:srgbClr val="F7941D"/>
          </a:solidFill>
        </p:grpSpPr>
        <p:sp>
          <p:nvSpPr>
            <p:cNvPr id="286" name="Freeform 38"/>
            <p:cNvSpPr>
              <a:spLocks noEditPoints="1"/>
            </p:cNvSpPr>
            <p:nvPr/>
          </p:nvSpPr>
          <p:spPr bwMode="auto">
            <a:xfrm>
              <a:off x="8432800" y="5821363"/>
              <a:ext cx="420688" cy="490538"/>
            </a:xfrm>
            <a:custGeom>
              <a:avLst/>
              <a:gdLst>
                <a:gd name="T0" fmla="*/ 779 w 1238"/>
                <a:gd name="T1" fmla="*/ 997 h 1440"/>
                <a:gd name="T2" fmla="*/ 874 w 1238"/>
                <a:gd name="T3" fmla="*/ 896 h 1440"/>
                <a:gd name="T4" fmla="*/ 1035 w 1238"/>
                <a:gd name="T5" fmla="*/ 800 h 1440"/>
                <a:gd name="T6" fmla="*/ 892 w 1238"/>
                <a:gd name="T7" fmla="*/ 131 h 1440"/>
                <a:gd name="T8" fmla="*/ 597 w 1238"/>
                <a:gd name="T9" fmla="*/ 0 h 1440"/>
                <a:gd name="T10" fmla="*/ 203 w 1238"/>
                <a:gd name="T11" fmla="*/ 640 h 1440"/>
                <a:gd name="T12" fmla="*/ 459 w 1238"/>
                <a:gd name="T13" fmla="*/ 980 h 1440"/>
                <a:gd name="T14" fmla="*/ 249 w 1238"/>
                <a:gd name="T15" fmla="*/ 1035 h 1440"/>
                <a:gd name="T16" fmla="*/ 0 w 1238"/>
                <a:gd name="T17" fmla="*/ 1440 h 1440"/>
                <a:gd name="T18" fmla="*/ 1163 w 1238"/>
                <a:gd name="T19" fmla="*/ 1191 h 1440"/>
                <a:gd name="T20" fmla="*/ 483 w 1238"/>
                <a:gd name="T21" fmla="*/ 1058 h 1440"/>
                <a:gd name="T22" fmla="*/ 505 w 1238"/>
                <a:gd name="T23" fmla="*/ 1188 h 1440"/>
                <a:gd name="T24" fmla="*/ 483 w 1238"/>
                <a:gd name="T25" fmla="*/ 1058 h 1440"/>
                <a:gd name="T26" fmla="*/ 526 w 1238"/>
                <a:gd name="T27" fmla="*/ 1010 h 1440"/>
                <a:gd name="T28" fmla="*/ 712 w 1238"/>
                <a:gd name="T29" fmla="*/ 1010 h 1440"/>
                <a:gd name="T30" fmla="*/ 755 w 1238"/>
                <a:gd name="T31" fmla="*/ 1058 h 1440"/>
                <a:gd name="T32" fmla="*/ 733 w 1238"/>
                <a:gd name="T33" fmla="*/ 1188 h 1440"/>
                <a:gd name="T34" fmla="*/ 755 w 1238"/>
                <a:gd name="T35" fmla="*/ 1058 h 1440"/>
                <a:gd name="T36" fmla="*/ 912 w 1238"/>
                <a:gd name="T37" fmla="*/ 832 h 1440"/>
                <a:gd name="T38" fmla="*/ 971 w 1238"/>
                <a:gd name="T39" fmla="*/ 750 h 1440"/>
                <a:gd name="T40" fmla="*/ 939 w 1238"/>
                <a:gd name="T41" fmla="*/ 832 h 1440"/>
                <a:gd name="T42" fmla="*/ 971 w 1238"/>
                <a:gd name="T43" fmla="*/ 640 h 1440"/>
                <a:gd name="T44" fmla="*/ 939 w 1238"/>
                <a:gd name="T45" fmla="*/ 584 h 1440"/>
                <a:gd name="T46" fmla="*/ 299 w 1238"/>
                <a:gd name="T47" fmla="*/ 584 h 1440"/>
                <a:gd name="T48" fmla="*/ 267 w 1238"/>
                <a:gd name="T49" fmla="*/ 640 h 1440"/>
                <a:gd name="T50" fmla="*/ 299 w 1238"/>
                <a:gd name="T51" fmla="*/ 516 h 1440"/>
                <a:gd name="T52" fmla="*/ 267 w 1238"/>
                <a:gd name="T53" fmla="*/ 394 h 1440"/>
                <a:gd name="T54" fmla="*/ 830 w 1238"/>
                <a:gd name="T55" fmla="*/ 160 h 1440"/>
                <a:gd name="T56" fmla="*/ 867 w 1238"/>
                <a:gd name="T57" fmla="*/ 191 h 1440"/>
                <a:gd name="T58" fmla="*/ 971 w 1238"/>
                <a:gd name="T59" fmla="*/ 529 h 1440"/>
                <a:gd name="T60" fmla="*/ 939 w 1238"/>
                <a:gd name="T61" fmla="*/ 480 h 1440"/>
                <a:gd name="T62" fmla="*/ 616 w 1238"/>
                <a:gd name="T63" fmla="*/ 369 h 1440"/>
                <a:gd name="T64" fmla="*/ 527 w 1238"/>
                <a:gd name="T65" fmla="*/ 398 h 1440"/>
                <a:gd name="T66" fmla="*/ 299 w 1238"/>
                <a:gd name="T67" fmla="*/ 480 h 1440"/>
                <a:gd name="T68" fmla="*/ 363 w 1238"/>
                <a:gd name="T69" fmla="*/ 542 h 1440"/>
                <a:gd name="T70" fmla="*/ 585 w 1238"/>
                <a:gd name="T71" fmla="*/ 431 h 1440"/>
                <a:gd name="T72" fmla="*/ 875 w 1238"/>
                <a:gd name="T73" fmla="*/ 544 h 1440"/>
                <a:gd name="T74" fmla="*/ 840 w 1238"/>
                <a:gd name="T75" fmla="*/ 832 h 1440"/>
                <a:gd name="T76" fmla="*/ 619 w 1238"/>
                <a:gd name="T77" fmla="*/ 896 h 1440"/>
                <a:gd name="T78" fmla="*/ 619 w 1238"/>
                <a:gd name="T79" fmla="*/ 960 h 1440"/>
                <a:gd name="T80" fmla="*/ 86 w 1238"/>
                <a:gd name="T81" fmla="*/ 1376 h 1440"/>
                <a:gd name="T82" fmla="*/ 261 w 1238"/>
                <a:gd name="T83" fmla="*/ 1098 h 1440"/>
                <a:gd name="T84" fmla="*/ 477 w 1238"/>
                <a:gd name="T85" fmla="*/ 1307 h 1440"/>
                <a:gd name="T86" fmla="*/ 761 w 1238"/>
                <a:gd name="T87" fmla="*/ 1307 h 1440"/>
                <a:gd name="T88" fmla="*/ 978 w 1238"/>
                <a:gd name="T89" fmla="*/ 1098 h 1440"/>
                <a:gd name="T90" fmla="*/ 1152 w 1238"/>
                <a:gd name="T91" fmla="*/ 1376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38" h="1440">
                  <a:moveTo>
                    <a:pt x="989" y="1035"/>
                  </a:moveTo>
                  <a:cubicBezTo>
                    <a:pt x="779" y="997"/>
                    <a:pt x="779" y="997"/>
                    <a:pt x="779" y="997"/>
                  </a:cubicBezTo>
                  <a:cubicBezTo>
                    <a:pt x="779" y="980"/>
                    <a:pt x="779" y="980"/>
                    <a:pt x="779" y="980"/>
                  </a:cubicBezTo>
                  <a:cubicBezTo>
                    <a:pt x="816" y="959"/>
                    <a:pt x="849" y="930"/>
                    <a:pt x="874" y="896"/>
                  </a:cubicBezTo>
                  <a:cubicBezTo>
                    <a:pt x="939" y="896"/>
                    <a:pt x="939" y="896"/>
                    <a:pt x="939" y="896"/>
                  </a:cubicBezTo>
                  <a:cubicBezTo>
                    <a:pt x="992" y="896"/>
                    <a:pt x="1035" y="852"/>
                    <a:pt x="1035" y="800"/>
                  </a:cubicBezTo>
                  <a:cubicBezTo>
                    <a:pt x="1035" y="323"/>
                    <a:pt x="1035" y="323"/>
                    <a:pt x="1035" y="323"/>
                  </a:cubicBezTo>
                  <a:cubicBezTo>
                    <a:pt x="1035" y="234"/>
                    <a:pt x="977" y="156"/>
                    <a:pt x="892" y="131"/>
                  </a:cubicBezTo>
                  <a:cubicBezTo>
                    <a:pt x="876" y="115"/>
                    <a:pt x="876" y="115"/>
                    <a:pt x="876" y="115"/>
                  </a:cubicBezTo>
                  <a:cubicBezTo>
                    <a:pt x="801" y="41"/>
                    <a:pt x="702" y="0"/>
                    <a:pt x="597" y="0"/>
                  </a:cubicBezTo>
                  <a:cubicBezTo>
                    <a:pt x="380" y="0"/>
                    <a:pt x="203" y="176"/>
                    <a:pt x="203" y="394"/>
                  </a:cubicBezTo>
                  <a:cubicBezTo>
                    <a:pt x="203" y="640"/>
                    <a:pt x="203" y="640"/>
                    <a:pt x="203" y="640"/>
                  </a:cubicBezTo>
                  <a:cubicBezTo>
                    <a:pt x="203" y="701"/>
                    <a:pt x="247" y="753"/>
                    <a:pt x="305" y="765"/>
                  </a:cubicBezTo>
                  <a:cubicBezTo>
                    <a:pt x="323" y="857"/>
                    <a:pt x="380" y="935"/>
                    <a:pt x="459" y="980"/>
                  </a:cubicBezTo>
                  <a:cubicBezTo>
                    <a:pt x="459" y="997"/>
                    <a:pt x="459" y="997"/>
                    <a:pt x="459" y="997"/>
                  </a:cubicBezTo>
                  <a:cubicBezTo>
                    <a:pt x="249" y="1035"/>
                    <a:pt x="249" y="1035"/>
                    <a:pt x="249" y="1035"/>
                  </a:cubicBezTo>
                  <a:cubicBezTo>
                    <a:pt x="166" y="1050"/>
                    <a:pt x="99" y="1110"/>
                    <a:pt x="75" y="1191"/>
                  </a:cubicBezTo>
                  <a:cubicBezTo>
                    <a:pt x="0" y="1440"/>
                    <a:pt x="0" y="1440"/>
                    <a:pt x="0" y="1440"/>
                  </a:cubicBezTo>
                  <a:cubicBezTo>
                    <a:pt x="1238" y="1440"/>
                    <a:pt x="1238" y="1440"/>
                    <a:pt x="1238" y="1440"/>
                  </a:cubicBezTo>
                  <a:cubicBezTo>
                    <a:pt x="1163" y="1191"/>
                    <a:pt x="1163" y="1191"/>
                    <a:pt x="1163" y="1191"/>
                  </a:cubicBezTo>
                  <a:cubicBezTo>
                    <a:pt x="1139" y="1110"/>
                    <a:pt x="1072" y="1050"/>
                    <a:pt x="989" y="1035"/>
                  </a:cubicBezTo>
                  <a:moveTo>
                    <a:pt x="483" y="1058"/>
                  </a:moveTo>
                  <a:cubicBezTo>
                    <a:pt x="570" y="1123"/>
                    <a:pt x="570" y="1123"/>
                    <a:pt x="570" y="1123"/>
                  </a:cubicBezTo>
                  <a:cubicBezTo>
                    <a:pt x="505" y="1188"/>
                    <a:pt x="505" y="1188"/>
                    <a:pt x="505" y="1188"/>
                  </a:cubicBezTo>
                  <a:cubicBezTo>
                    <a:pt x="463" y="1061"/>
                    <a:pt x="463" y="1061"/>
                    <a:pt x="463" y="1061"/>
                  </a:cubicBezTo>
                  <a:lnTo>
                    <a:pt x="483" y="1058"/>
                  </a:lnTo>
                  <a:close/>
                  <a:moveTo>
                    <a:pt x="619" y="1080"/>
                  </a:moveTo>
                  <a:cubicBezTo>
                    <a:pt x="526" y="1010"/>
                    <a:pt x="526" y="1010"/>
                    <a:pt x="526" y="1010"/>
                  </a:cubicBezTo>
                  <a:cubicBezTo>
                    <a:pt x="555" y="1019"/>
                    <a:pt x="587" y="1024"/>
                    <a:pt x="619" y="1024"/>
                  </a:cubicBezTo>
                  <a:cubicBezTo>
                    <a:pt x="651" y="1024"/>
                    <a:pt x="683" y="1019"/>
                    <a:pt x="712" y="1010"/>
                  </a:cubicBezTo>
                  <a:lnTo>
                    <a:pt x="619" y="1080"/>
                  </a:lnTo>
                  <a:close/>
                  <a:moveTo>
                    <a:pt x="755" y="1058"/>
                  </a:moveTo>
                  <a:cubicBezTo>
                    <a:pt x="775" y="1061"/>
                    <a:pt x="775" y="1061"/>
                    <a:pt x="775" y="1061"/>
                  </a:cubicBezTo>
                  <a:cubicBezTo>
                    <a:pt x="733" y="1188"/>
                    <a:pt x="733" y="1188"/>
                    <a:pt x="733" y="1188"/>
                  </a:cubicBezTo>
                  <a:cubicBezTo>
                    <a:pt x="668" y="1123"/>
                    <a:pt x="668" y="1123"/>
                    <a:pt x="668" y="1123"/>
                  </a:cubicBezTo>
                  <a:lnTo>
                    <a:pt x="755" y="1058"/>
                  </a:lnTo>
                  <a:close/>
                  <a:moveTo>
                    <a:pt x="939" y="832"/>
                  </a:moveTo>
                  <a:cubicBezTo>
                    <a:pt x="912" y="832"/>
                    <a:pt x="912" y="832"/>
                    <a:pt x="912" y="832"/>
                  </a:cubicBezTo>
                  <a:cubicBezTo>
                    <a:pt x="921" y="810"/>
                    <a:pt x="928" y="788"/>
                    <a:pt x="933" y="765"/>
                  </a:cubicBezTo>
                  <a:cubicBezTo>
                    <a:pt x="947" y="762"/>
                    <a:pt x="959" y="757"/>
                    <a:pt x="971" y="750"/>
                  </a:cubicBezTo>
                  <a:cubicBezTo>
                    <a:pt x="971" y="800"/>
                    <a:pt x="971" y="800"/>
                    <a:pt x="971" y="800"/>
                  </a:cubicBezTo>
                  <a:cubicBezTo>
                    <a:pt x="971" y="817"/>
                    <a:pt x="957" y="832"/>
                    <a:pt x="939" y="832"/>
                  </a:cubicBezTo>
                  <a:moveTo>
                    <a:pt x="939" y="584"/>
                  </a:moveTo>
                  <a:cubicBezTo>
                    <a:pt x="958" y="596"/>
                    <a:pt x="971" y="616"/>
                    <a:pt x="971" y="640"/>
                  </a:cubicBezTo>
                  <a:cubicBezTo>
                    <a:pt x="971" y="663"/>
                    <a:pt x="958" y="684"/>
                    <a:pt x="939" y="695"/>
                  </a:cubicBezTo>
                  <a:lnTo>
                    <a:pt x="939" y="584"/>
                  </a:lnTo>
                  <a:close/>
                  <a:moveTo>
                    <a:pt x="267" y="640"/>
                  </a:moveTo>
                  <a:cubicBezTo>
                    <a:pt x="267" y="616"/>
                    <a:pt x="280" y="596"/>
                    <a:pt x="299" y="584"/>
                  </a:cubicBezTo>
                  <a:cubicBezTo>
                    <a:pt x="299" y="695"/>
                    <a:pt x="299" y="695"/>
                    <a:pt x="299" y="695"/>
                  </a:cubicBezTo>
                  <a:cubicBezTo>
                    <a:pt x="280" y="684"/>
                    <a:pt x="267" y="663"/>
                    <a:pt x="267" y="640"/>
                  </a:cubicBezTo>
                  <a:moveTo>
                    <a:pt x="299" y="480"/>
                  </a:moveTo>
                  <a:cubicBezTo>
                    <a:pt x="299" y="516"/>
                    <a:pt x="299" y="516"/>
                    <a:pt x="299" y="516"/>
                  </a:cubicBezTo>
                  <a:cubicBezTo>
                    <a:pt x="288" y="519"/>
                    <a:pt x="277" y="524"/>
                    <a:pt x="267" y="529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7" y="212"/>
                    <a:pt x="415" y="64"/>
                    <a:pt x="597" y="64"/>
                  </a:cubicBezTo>
                  <a:cubicBezTo>
                    <a:pt x="685" y="64"/>
                    <a:pt x="768" y="98"/>
                    <a:pt x="830" y="160"/>
                  </a:cubicBezTo>
                  <a:cubicBezTo>
                    <a:pt x="859" y="188"/>
                    <a:pt x="859" y="188"/>
                    <a:pt x="859" y="188"/>
                  </a:cubicBezTo>
                  <a:cubicBezTo>
                    <a:pt x="867" y="191"/>
                    <a:pt x="867" y="191"/>
                    <a:pt x="867" y="191"/>
                  </a:cubicBezTo>
                  <a:cubicBezTo>
                    <a:pt x="928" y="206"/>
                    <a:pt x="971" y="261"/>
                    <a:pt x="971" y="323"/>
                  </a:cubicBezTo>
                  <a:cubicBezTo>
                    <a:pt x="971" y="529"/>
                    <a:pt x="971" y="529"/>
                    <a:pt x="971" y="529"/>
                  </a:cubicBezTo>
                  <a:cubicBezTo>
                    <a:pt x="961" y="524"/>
                    <a:pt x="950" y="519"/>
                    <a:pt x="939" y="516"/>
                  </a:cubicBezTo>
                  <a:cubicBezTo>
                    <a:pt x="939" y="480"/>
                    <a:pt x="939" y="480"/>
                    <a:pt x="939" y="480"/>
                  </a:cubicBezTo>
                  <a:cubicBezTo>
                    <a:pt x="837" y="480"/>
                    <a:pt x="837" y="480"/>
                    <a:pt x="837" y="480"/>
                  </a:cubicBezTo>
                  <a:cubicBezTo>
                    <a:pt x="751" y="480"/>
                    <a:pt x="668" y="438"/>
                    <a:pt x="616" y="369"/>
                  </a:cubicBezTo>
                  <a:cubicBezTo>
                    <a:pt x="590" y="335"/>
                    <a:pt x="590" y="335"/>
                    <a:pt x="590" y="335"/>
                  </a:cubicBezTo>
                  <a:cubicBezTo>
                    <a:pt x="527" y="398"/>
                    <a:pt x="527" y="398"/>
                    <a:pt x="527" y="398"/>
                  </a:cubicBezTo>
                  <a:cubicBezTo>
                    <a:pt x="475" y="451"/>
                    <a:pt x="405" y="480"/>
                    <a:pt x="331" y="480"/>
                  </a:cubicBezTo>
                  <a:lnTo>
                    <a:pt x="299" y="480"/>
                  </a:lnTo>
                  <a:close/>
                  <a:moveTo>
                    <a:pt x="363" y="704"/>
                  </a:moveTo>
                  <a:cubicBezTo>
                    <a:pt x="363" y="542"/>
                    <a:pt x="363" y="542"/>
                    <a:pt x="363" y="542"/>
                  </a:cubicBezTo>
                  <a:cubicBezTo>
                    <a:pt x="442" y="535"/>
                    <a:pt x="515" y="500"/>
                    <a:pt x="572" y="444"/>
                  </a:cubicBezTo>
                  <a:cubicBezTo>
                    <a:pt x="585" y="431"/>
                    <a:pt x="585" y="431"/>
                    <a:pt x="585" y="431"/>
                  </a:cubicBezTo>
                  <a:cubicBezTo>
                    <a:pt x="649" y="502"/>
                    <a:pt x="741" y="544"/>
                    <a:pt x="837" y="544"/>
                  </a:cubicBezTo>
                  <a:cubicBezTo>
                    <a:pt x="875" y="544"/>
                    <a:pt x="875" y="544"/>
                    <a:pt x="875" y="544"/>
                  </a:cubicBezTo>
                  <a:cubicBezTo>
                    <a:pt x="875" y="704"/>
                    <a:pt x="875" y="704"/>
                    <a:pt x="875" y="704"/>
                  </a:cubicBezTo>
                  <a:cubicBezTo>
                    <a:pt x="875" y="750"/>
                    <a:pt x="862" y="794"/>
                    <a:pt x="840" y="832"/>
                  </a:cubicBezTo>
                  <a:cubicBezTo>
                    <a:pt x="619" y="832"/>
                    <a:pt x="619" y="832"/>
                    <a:pt x="619" y="832"/>
                  </a:cubicBezTo>
                  <a:cubicBezTo>
                    <a:pt x="619" y="896"/>
                    <a:pt x="619" y="896"/>
                    <a:pt x="619" y="896"/>
                  </a:cubicBezTo>
                  <a:cubicBezTo>
                    <a:pt x="788" y="896"/>
                    <a:pt x="788" y="896"/>
                    <a:pt x="788" y="896"/>
                  </a:cubicBezTo>
                  <a:cubicBezTo>
                    <a:pt x="743" y="935"/>
                    <a:pt x="684" y="960"/>
                    <a:pt x="619" y="960"/>
                  </a:cubicBezTo>
                  <a:cubicBezTo>
                    <a:pt x="478" y="960"/>
                    <a:pt x="363" y="845"/>
                    <a:pt x="363" y="704"/>
                  </a:cubicBezTo>
                  <a:moveTo>
                    <a:pt x="86" y="1376"/>
                  </a:moveTo>
                  <a:cubicBezTo>
                    <a:pt x="136" y="1209"/>
                    <a:pt x="136" y="1209"/>
                    <a:pt x="136" y="1209"/>
                  </a:cubicBezTo>
                  <a:cubicBezTo>
                    <a:pt x="153" y="1152"/>
                    <a:pt x="201" y="1109"/>
                    <a:pt x="261" y="1098"/>
                  </a:cubicBezTo>
                  <a:cubicBezTo>
                    <a:pt x="399" y="1073"/>
                    <a:pt x="399" y="1073"/>
                    <a:pt x="399" y="1073"/>
                  </a:cubicBezTo>
                  <a:cubicBezTo>
                    <a:pt x="477" y="1307"/>
                    <a:pt x="477" y="1307"/>
                    <a:pt x="477" y="1307"/>
                  </a:cubicBezTo>
                  <a:cubicBezTo>
                    <a:pt x="619" y="1165"/>
                    <a:pt x="619" y="1165"/>
                    <a:pt x="619" y="1165"/>
                  </a:cubicBezTo>
                  <a:cubicBezTo>
                    <a:pt x="761" y="1307"/>
                    <a:pt x="761" y="1307"/>
                    <a:pt x="761" y="1307"/>
                  </a:cubicBezTo>
                  <a:cubicBezTo>
                    <a:pt x="839" y="1073"/>
                    <a:pt x="839" y="1073"/>
                    <a:pt x="839" y="1073"/>
                  </a:cubicBezTo>
                  <a:cubicBezTo>
                    <a:pt x="978" y="1098"/>
                    <a:pt x="978" y="1098"/>
                    <a:pt x="978" y="1098"/>
                  </a:cubicBezTo>
                  <a:cubicBezTo>
                    <a:pt x="1037" y="1109"/>
                    <a:pt x="1085" y="1152"/>
                    <a:pt x="1102" y="1209"/>
                  </a:cubicBezTo>
                  <a:cubicBezTo>
                    <a:pt x="1152" y="1376"/>
                    <a:pt x="1152" y="1376"/>
                    <a:pt x="1152" y="1376"/>
                  </a:cubicBezTo>
                  <a:lnTo>
                    <a:pt x="86" y="1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pPr defTabSz="844083">
                <a:defRPr/>
              </a:pPr>
              <a:endParaRPr lang="en-US" sz="124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7" name="Freeform 39"/>
            <p:cNvSpPr>
              <a:spLocks noEditPoints="1"/>
            </p:cNvSpPr>
            <p:nvPr/>
          </p:nvSpPr>
          <p:spPr bwMode="auto">
            <a:xfrm>
              <a:off x="8305800" y="5635625"/>
              <a:ext cx="260350" cy="276225"/>
            </a:xfrm>
            <a:custGeom>
              <a:avLst/>
              <a:gdLst>
                <a:gd name="T0" fmla="*/ 521 w 768"/>
                <a:gd name="T1" fmla="*/ 576 h 808"/>
                <a:gd name="T2" fmla="*/ 672 w 768"/>
                <a:gd name="T3" fmla="*/ 576 h 808"/>
                <a:gd name="T4" fmla="*/ 768 w 768"/>
                <a:gd name="T5" fmla="*/ 480 h 808"/>
                <a:gd name="T6" fmla="*/ 768 w 768"/>
                <a:gd name="T7" fmla="*/ 96 h 808"/>
                <a:gd name="T8" fmla="*/ 672 w 768"/>
                <a:gd name="T9" fmla="*/ 0 h 808"/>
                <a:gd name="T10" fmla="*/ 96 w 768"/>
                <a:gd name="T11" fmla="*/ 0 h 808"/>
                <a:gd name="T12" fmla="*/ 0 w 768"/>
                <a:gd name="T13" fmla="*/ 96 h 808"/>
                <a:gd name="T14" fmla="*/ 0 w 768"/>
                <a:gd name="T15" fmla="*/ 480 h 808"/>
                <a:gd name="T16" fmla="*/ 96 w 768"/>
                <a:gd name="T17" fmla="*/ 576 h 808"/>
                <a:gd name="T18" fmla="*/ 245 w 768"/>
                <a:gd name="T19" fmla="*/ 576 h 808"/>
                <a:gd name="T20" fmla="*/ 555 w 768"/>
                <a:gd name="T21" fmla="*/ 808 h 808"/>
                <a:gd name="T22" fmla="*/ 521 w 768"/>
                <a:gd name="T23" fmla="*/ 576 h 808"/>
                <a:gd name="T24" fmla="*/ 267 w 768"/>
                <a:gd name="T25" fmla="*/ 512 h 808"/>
                <a:gd name="T26" fmla="*/ 96 w 768"/>
                <a:gd name="T27" fmla="*/ 512 h 808"/>
                <a:gd name="T28" fmla="*/ 64 w 768"/>
                <a:gd name="T29" fmla="*/ 480 h 808"/>
                <a:gd name="T30" fmla="*/ 64 w 768"/>
                <a:gd name="T31" fmla="*/ 96 h 808"/>
                <a:gd name="T32" fmla="*/ 96 w 768"/>
                <a:gd name="T33" fmla="*/ 64 h 808"/>
                <a:gd name="T34" fmla="*/ 672 w 768"/>
                <a:gd name="T35" fmla="*/ 64 h 808"/>
                <a:gd name="T36" fmla="*/ 704 w 768"/>
                <a:gd name="T37" fmla="*/ 96 h 808"/>
                <a:gd name="T38" fmla="*/ 704 w 768"/>
                <a:gd name="T39" fmla="*/ 480 h 808"/>
                <a:gd name="T40" fmla="*/ 672 w 768"/>
                <a:gd name="T41" fmla="*/ 512 h 808"/>
                <a:gd name="T42" fmla="*/ 448 w 768"/>
                <a:gd name="T43" fmla="*/ 512 h 808"/>
                <a:gd name="T44" fmla="*/ 469 w 768"/>
                <a:gd name="T45" fmla="*/ 664 h 808"/>
                <a:gd name="T46" fmla="*/ 267 w 768"/>
                <a:gd name="T47" fmla="*/ 512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8" h="808">
                  <a:moveTo>
                    <a:pt x="521" y="576"/>
                  </a:moveTo>
                  <a:cubicBezTo>
                    <a:pt x="672" y="576"/>
                    <a:pt x="672" y="576"/>
                    <a:pt x="672" y="576"/>
                  </a:cubicBezTo>
                  <a:cubicBezTo>
                    <a:pt x="725" y="576"/>
                    <a:pt x="768" y="532"/>
                    <a:pt x="768" y="480"/>
                  </a:cubicBezTo>
                  <a:cubicBezTo>
                    <a:pt x="768" y="96"/>
                    <a:pt x="768" y="96"/>
                    <a:pt x="768" y="96"/>
                  </a:cubicBezTo>
                  <a:cubicBezTo>
                    <a:pt x="768" y="43"/>
                    <a:pt x="725" y="0"/>
                    <a:pt x="67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532"/>
                    <a:pt x="43" y="576"/>
                    <a:pt x="96" y="576"/>
                  </a:cubicBezTo>
                  <a:cubicBezTo>
                    <a:pt x="245" y="576"/>
                    <a:pt x="245" y="576"/>
                    <a:pt x="245" y="576"/>
                  </a:cubicBezTo>
                  <a:cubicBezTo>
                    <a:pt x="555" y="808"/>
                    <a:pt x="555" y="808"/>
                    <a:pt x="555" y="808"/>
                  </a:cubicBezTo>
                  <a:lnTo>
                    <a:pt x="521" y="576"/>
                  </a:lnTo>
                  <a:close/>
                  <a:moveTo>
                    <a:pt x="267" y="512"/>
                  </a:moveTo>
                  <a:cubicBezTo>
                    <a:pt x="96" y="512"/>
                    <a:pt x="96" y="512"/>
                    <a:pt x="96" y="512"/>
                  </a:cubicBezTo>
                  <a:cubicBezTo>
                    <a:pt x="78" y="512"/>
                    <a:pt x="64" y="497"/>
                    <a:pt x="64" y="480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  <a:cubicBezTo>
                    <a:pt x="672" y="64"/>
                    <a:pt x="672" y="64"/>
                    <a:pt x="672" y="64"/>
                  </a:cubicBezTo>
                  <a:cubicBezTo>
                    <a:pt x="690" y="64"/>
                    <a:pt x="704" y="78"/>
                    <a:pt x="704" y="96"/>
                  </a:cubicBezTo>
                  <a:cubicBezTo>
                    <a:pt x="704" y="480"/>
                    <a:pt x="704" y="480"/>
                    <a:pt x="704" y="480"/>
                  </a:cubicBezTo>
                  <a:cubicBezTo>
                    <a:pt x="704" y="497"/>
                    <a:pt x="690" y="512"/>
                    <a:pt x="672" y="512"/>
                  </a:cubicBezTo>
                  <a:cubicBezTo>
                    <a:pt x="448" y="512"/>
                    <a:pt x="448" y="512"/>
                    <a:pt x="448" y="512"/>
                  </a:cubicBezTo>
                  <a:cubicBezTo>
                    <a:pt x="469" y="664"/>
                    <a:pt x="469" y="664"/>
                    <a:pt x="469" y="664"/>
                  </a:cubicBezTo>
                  <a:lnTo>
                    <a:pt x="267" y="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pPr defTabSz="844083">
                <a:defRPr/>
              </a:pPr>
              <a:endParaRPr lang="en-US" sz="124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8" name="Rectangle 40"/>
            <p:cNvSpPr>
              <a:spLocks noChangeArrowheads="1"/>
            </p:cNvSpPr>
            <p:nvPr/>
          </p:nvSpPr>
          <p:spPr bwMode="auto">
            <a:xfrm>
              <a:off x="8348663" y="5680075"/>
              <a:ext cx="17462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pPr defTabSz="844083">
                <a:defRPr/>
              </a:pPr>
              <a:endParaRPr lang="en-US" sz="124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9" name="Rectangle 41"/>
            <p:cNvSpPr>
              <a:spLocks noChangeArrowheads="1"/>
            </p:cNvSpPr>
            <p:nvPr/>
          </p:nvSpPr>
          <p:spPr bwMode="auto">
            <a:xfrm>
              <a:off x="8348663" y="5767388"/>
              <a:ext cx="131763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pPr defTabSz="844083">
                <a:defRPr/>
              </a:pPr>
              <a:endParaRPr lang="en-US" sz="124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0" name="Freeform 42"/>
            <p:cNvSpPr>
              <a:spLocks noEditPoints="1"/>
            </p:cNvSpPr>
            <p:nvPr/>
          </p:nvSpPr>
          <p:spPr bwMode="auto">
            <a:xfrm>
              <a:off x="8785225" y="5635625"/>
              <a:ext cx="195263" cy="250825"/>
            </a:xfrm>
            <a:custGeom>
              <a:avLst/>
              <a:gdLst>
                <a:gd name="T0" fmla="*/ 480 w 576"/>
                <a:gd name="T1" fmla="*/ 502 h 736"/>
                <a:gd name="T2" fmla="*/ 576 w 576"/>
                <a:gd name="T3" fmla="*/ 288 h 736"/>
                <a:gd name="T4" fmla="*/ 288 w 576"/>
                <a:gd name="T5" fmla="*/ 0 h 736"/>
                <a:gd name="T6" fmla="*/ 0 w 576"/>
                <a:gd name="T7" fmla="*/ 288 h 736"/>
                <a:gd name="T8" fmla="*/ 96 w 576"/>
                <a:gd name="T9" fmla="*/ 502 h 736"/>
                <a:gd name="T10" fmla="*/ 96 w 576"/>
                <a:gd name="T11" fmla="*/ 544 h 736"/>
                <a:gd name="T12" fmla="*/ 32 w 576"/>
                <a:gd name="T13" fmla="*/ 544 h 736"/>
                <a:gd name="T14" fmla="*/ 32 w 576"/>
                <a:gd name="T15" fmla="*/ 608 h 736"/>
                <a:gd name="T16" fmla="*/ 96 w 576"/>
                <a:gd name="T17" fmla="*/ 608 h 736"/>
                <a:gd name="T18" fmla="*/ 96 w 576"/>
                <a:gd name="T19" fmla="*/ 736 h 736"/>
                <a:gd name="T20" fmla="*/ 480 w 576"/>
                <a:gd name="T21" fmla="*/ 736 h 736"/>
                <a:gd name="T22" fmla="*/ 480 w 576"/>
                <a:gd name="T23" fmla="*/ 608 h 736"/>
                <a:gd name="T24" fmla="*/ 544 w 576"/>
                <a:gd name="T25" fmla="*/ 608 h 736"/>
                <a:gd name="T26" fmla="*/ 544 w 576"/>
                <a:gd name="T27" fmla="*/ 544 h 736"/>
                <a:gd name="T28" fmla="*/ 480 w 576"/>
                <a:gd name="T29" fmla="*/ 544 h 736"/>
                <a:gd name="T30" fmla="*/ 480 w 576"/>
                <a:gd name="T31" fmla="*/ 502 h 736"/>
                <a:gd name="T32" fmla="*/ 148 w 576"/>
                <a:gd name="T33" fmla="*/ 462 h 736"/>
                <a:gd name="T34" fmla="*/ 64 w 576"/>
                <a:gd name="T35" fmla="*/ 288 h 736"/>
                <a:gd name="T36" fmla="*/ 288 w 576"/>
                <a:gd name="T37" fmla="*/ 64 h 736"/>
                <a:gd name="T38" fmla="*/ 512 w 576"/>
                <a:gd name="T39" fmla="*/ 288 h 736"/>
                <a:gd name="T40" fmla="*/ 428 w 576"/>
                <a:gd name="T41" fmla="*/ 462 h 736"/>
                <a:gd name="T42" fmla="*/ 416 w 576"/>
                <a:gd name="T43" fmla="*/ 472 h 736"/>
                <a:gd name="T44" fmla="*/ 416 w 576"/>
                <a:gd name="T45" fmla="*/ 544 h 736"/>
                <a:gd name="T46" fmla="*/ 320 w 576"/>
                <a:gd name="T47" fmla="*/ 544 h 736"/>
                <a:gd name="T48" fmla="*/ 320 w 576"/>
                <a:gd name="T49" fmla="*/ 378 h 736"/>
                <a:gd name="T50" fmla="*/ 384 w 576"/>
                <a:gd name="T51" fmla="*/ 288 h 736"/>
                <a:gd name="T52" fmla="*/ 288 w 576"/>
                <a:gd name="T53" fmla="*/ 192 h 736"/>
                <a:gd name="T54" fmla="*/ 192 w 576"/>
                <a:gd name="T55" fmla="*/ 288 h 736"/>
                <a:gd name="T56" fmla="*/ 256 w 576"/>
                <a:gd name="T57" fmla="*/ 378 h 736"/>
                <a:gd name="T58" fmla="*/ 256 w 576"/>
                <a:gd name="T59" fmla="*/ 544 h 736"/>
                <a:gd name="T60" fmla="*/ 160 w 576"/>
                <a:gd name="T61" fmla="*/ 544 h 736"/>
                <a:gd name="T62" fmla="*/ 160 w 576"/>
                <a:gd name="T63" fmla="*/ 472 h 736"/>
                <a:gd name="T64" fmla="*/ 148 w 576"/>
                <a:gd name="T65" fmla="*/ 462 h 736"/>
                <a:gd name="T66" fmla="*/ 256 w 576"/>
                <a:gd name="T67" fmla="*/ 288 h 736"/>
                <a:gd name="T68" fmla="*/ 288 w 576"/>
                <a:gd name="T69" fmla="*/ 256 h 736"/>
                <a:gd name="T70" fmla="*/ 320 w 576"/>
                <a:gd name="T71" fmla="*/ 288 h 736"/>
                <a:gd name="T72" fmla="*/ 288 w 576"/>
                <a:gd name="T73" fmla="*/ 320 h 736"/>
                <a:gd name="T74" fmla="*/ 256 w 576"/>
                <a:gd name="T75" fmla="*/ 288 h 736"/>
                <a:gd name="T76" fmla="*/ 416 w 576"/>
                <a:gd name="T77" fmla="*/ 672 h 736"/>
                <a:gd name="T78" fmla="*/ 160 w 576"/>
                <a:gd name="T79" fmla="*/ 672 h 736"/>
                <a:gd name="T80" fmla="*/ 160 w 576"/>
                <a:gd name="T81" fmla="*/ 608 h 736"/>
                <a:gd name="T82" fmla="*/ 416 w 576"/>
                <a:gd name="T83" fmla="*/ 608 h 736"/>
                <a:gd name="T84" fmla="*/ 416 w 576"/>
                <a:gd name="T85" fmla="*/ 67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6" h="736">
                  <a:moveTo>
                    <a:pt x="480" y="502"/>
                  </a:moveTo>
                  <a:cubicBezTo>
                    <a:pt x="541" y="447"/>
                    <a:pt x="576" y="370"/>
                    <a:pt x="576" y="288"/>
                  </a:cubicBezTo>
                  <a:cubicBezTo>
                    <a:pt x="576" y="129"/>
                    <a:pt x="447" y="0"/>
                    <a:pt x="288" y="0"/>
                  </a:cubicBezTo>
                  <a:cubicBezTo>
                    <a:pt x="129" y="0"/>
                    <a:pt x="0" y="129"/>
                    <a:pt x="0" y="288"/>
                  </a:cubicBezTo>
                  <a:cubicBezTo>
                    <a:pt x="0" y="370"/>
                    <a:pt x="35" y="447"/>
                    <a:pt x="96" y="502"/>
                  </a:cubicBezTo>
                  <a:cubicBezTo>
                    <a:pt x="96" y="544"/>
                    <a:pt x="96" y="544"/>
                    <a:pt x="96" y="544"/>
                  </a:cubicBezTo>
                  <a:cubicBezTo>
                    <a:pt x="32" y="544"/>
                    <a:pt x="32" y="544"/>
                    <a:pt x="32" y="544"/>
                  </a:cubicBezTo>
                  <a:cubicBezTo>
                    <a:pt x="32" y="608"/>
                    <a:pt x="32" y="608"/>
                    <a:pt x="32" y="608"/>
                  </a:cubicBezTo>
                  <a:cubicBezTo>
                    <a:pt x="96" y="608"/>
                    <a:pt x="96" y="608"/>
                    <a:pt x="96" y="608"/>
                  </a:cubicBezTo>
                  <a:cubicBezTo>
                    <a:pt x="96" y="736"/>
                    <a:pt x="96" y="736"/>
                    <a:pt x="96" y="736"/>
                  </a:cubicBezTo>
                  <a:cubicBezTo>
                    <a:pt x="480" y="736"/>
                    <a:pt x="480" y="736"/>
                    <a:pt x="480" y="736"/>
                  </a:cubicBezTo>
                  <a:cubicBezTo>
                    <a:pt x="480" y="608"/>
                    <a:pt x="480" y="608"/>
                    <a:pt x="480" y="608"/>
                  </a:cubicBezTo>
                  <a:cubicBezTo>
                    <a:pt x="544" y="608"/>
                    <a:pt x="544" y="608"/>
                    <a:pt x="544" y="608"/>
                  </a:cubicBezTo>
                  <a:cubicBezTo>
                    <a:pt x="544" y="544"/>
                    <a:pt x="544" y="544"/>
                    <a:pt x="544" y="544"/>
                  </a:cubicBezTo>
                  <a:cubicBezTo>
                    <a:pt x="480" y="544"/>
                    <a:pt x="480" y="544"/>
                    <a:pt x="480" y="544"/>
                  </a:cubicBezTo>
                  <a:lnTo>
                    <a:pt x="480" y="502"/>
                  </a:lnTo>
                  <a:close/>
                  <a:moveTo>
                    <a:pt x="148" y="462"/>
                  </a:moveTo>
                  <a:cubicBezTo>
                    <a:pt x="95" y="419"/>
                    <a:pt x="64" y="356"/>
                    <a:pt x="64" y="288"/>
                  </a:cubicBezTo>
                  <a:cubicBezTo>
                    <a:pt x="64" y="164"/>
                    <a:pt x="165" y="64"/>
                    <a:pt x="288" y="64"/>
                  </a:cubicBezTo>
                  <a:cubicBezTo>
                    <a:pt x="411" y="64"/>
                    <a:pt x="512" y="164"/>
                    <a:pt x="512" y="288"/>
                  </a:cubicBezTo>
                  <a:cubicBezTo>
                    <a:pt x="512" y="356"/>
                    <a:pt x="481" y="419"/>
                    <a:pt x="428" y="462"/>
                  </a:cubicBezTo>
                  <a:cubicBezTo>
                    <a:pt x="416" y="472"/>
                    <a:pt x="416" y="472"/>
                    <a:pt x="416" y="472"/>
                  </a:cubicBezTo>
                  <a:cubicBezTo>
                    <a:pt x="416" y="544"/>
                    <a:pt x="416" y="544"/>
                    <a:pt x="416" y="544"/>
                  </a:cubicBezTo>
                  <a:cubicBezTo>
                    <a:pt x="320" y="544"/>
                    <a:pt x="320" y="544"/>
                    <a:pt x="320" y="544"/>
                  </a:cubicBezTo>
                  <a:cubicBezTo>
                    <a:pt x="320" y="378"/>
                    <a:pt x="320" y="378"/>
                    <a:pt x="320" y="378"/>
                  </a:cubicBezTo>
                  <a:cubicBezTo>
                    <a:pt x="357" y="364"/>
                    <a:pt x="384" y="329"/>
                    <a:pt x="384" y="288"/>
                  </a:cubicBezTo>
                  <a:cubicBezTo>
                    <a:pt x="384" y="235"/>
                    <a:pt x="341" y="192"/>
                    <a:pt x="288" y="192"/>
                  </a:cubicBezTo>
                  <a:cubicBezTo>
                    <a:pt x="235" y="192"/>
                    <a:pt x="192" y="235"/>
                    <a:pt x="192" y="288"/>
                  </a:cubicBezTo>
                  <a:cubicBezTo>
                    <a:pt x="192" y="329"/>
                    <a:pt x="219" y="364"/>
                    <a:pt x="256" y="378"/>
                  </a:cubicBezTo>
                  <a:cubicBezTo>
                    <a:pt x="256" y="544"/>
                    <a:pt x="256" y="544"/>
                    <a:pt x="256" y="544"/>
                  </a:cubicBezTo>
                  <a:cubicBezTo>
                    <a:pt x="160" y="544"/>
                    <a:pt x="160" y="544"/>
                    <a:pt x="160" y="544"/>
                  </a:cubicBezTo>
                  <a:cubicBezTo>
                    <a:pt x="160" y="472"/>
                    <a:pt x="160" y="472"/>
                    <a:pt x="160" y="472"/>
                  </a:cubicBezTo>
                  <a:lnTo>
                    <a:pt x="148" y="462"/>
                  </a:lnTo>
                  <a:close/>
                  <a:moveTo>
                    <a:pt x="256" y="288"/>
                  </a:moveTo>
                  <a:cubicBezTo>
                    <a:pt x="256" y="270"/>
                    <a:pt x="270" y="256"/>
                    <a:pt x="288" y="256"/>
                  </a:cubicBezTo>
                  <a:cubicBezTo>
                    <a:pt x="306" y="256"/>
                    <a:pt x="320" y="270"/>
                    <a:pt x="320" y="288"/>
                  </a:cubicBezTo>
                  <a:cubicBezTo>
                    <a:pt x="320" y="305"/>
                    <a:pt x="306" y="320"/>
                    <a:pt x="288" y="320"/>
                  </a:cubicBezTo>
                  <a:cubicBezTo>
                    <a:pt x="270" y="320"/>
                    <a:pt x="256" y="305"/>
                    <a:pt x="256" y="288"/>
                  </a:cubicBezTo>
                  <a:moveTo>
                    <a:pt x="416" y="672"/>
                  </a:moveTo>
                  <a:cubicBezTo>
                    <a:pt x="160" y="672"/>
                    <a:pt x="160" y="672"/>
                    <a:pt x="160" y="672"/>
                  </a:cubicBezTo>
                  <a:cubicBezTo>
                    <a:pt x="160" y="608"/>
                    <a:pt x="160" y="608"/>
                    <a:pt x="160" y="608"/>
                  </a:cubicBezTo>
                  <a:cubicBezTo>
                    <a:pt x="416" y="608"/>
                    <a:pt x="416" y="608"/>
                    <a:pt x="416" y="608"/>
                  </a:cubicBezTo>
                  <a:lnTo>
                    <a:pt x="416" y="6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pPr defTabSz="844083">
                <a:defRPr/>
              </a:pPr>
              <a:endParaRPr lang="en-US" sz="124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1" name="Rectangle 43"/>
            <p:cNvSpPr>
              <a:spLocks noChangeArrowheads="1"/>
            </p:cNvSpPr>
            <p:nvPr/>
          </p:nvSpPr>
          <p:spPr bwMode="auto">
            <a:xfrm>
              <a:off x="8348663" y="5722938"/>
              <a:ext cx="1746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pPr defTabSz="844083">
                <a:defRPr/>
              </a:pPr>
              <a:endParaRPr lang="en-US" sz="1246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2" name="Rectangle 44"/>
            <p:cNvSpPr>
              <a:spLocks noChangeArrowheads="1"/>
            </p:cNvSpPr>
            <p:nvPr/>
          </p:nvSpPr>
          <p:spPr bwMode="auto">
            <a:xfrm>
              <a:off x="8501063" y="5767388"/>
              <a:ext cx="2222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pPr defTabSz="844083">
                <a:defRPr/>
              </a:pPr>
              <a:endParaRPr lang="en-US" sz="1246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4" name="Shape 23899"/>
          <p:cNvSpPr/>
          <p:nvPr/>
        </p:nvSpPr>
        <p:spPr>
          <a:xfrm>
            <a:off x="2696511" y="5860049"/>
            <a:ext cx="246412" cy="245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600" extrusionOk="0">
                <a:moveTo>
                  <a:pt x="11423" y="0"/>
                </a:moveTo>
                <a:lnTo>
                  <a:pt x="10993" y="288"/>
                </a:lnTo>
                <a:lnTo>
                  <a:pt x="7647" y="2592"/>
                </a:lnTo>
                <a:lnTo>
                  <a:pt x="7647" y="1416"/>
                </a:lnTo>
                <a:lnTo>
                  <a:pt x="5783" y="1416"/>
                </a:lnTo>
                <a:lnTo>
                  <a:pt x="5783" y="3864"/>
                </a:lnTo>
                <a:lnTo>
                  <a:pt x="3824" y="5208"/>
                </a:lnTo>
                <a:lnTo>
                  <a:pt x="4684" y="6456"/>
                </a:lnTo>
                <a:cubicBezTo>
                  <a:pt x="4684" y="6456"/>
                  <a:pt x="5377" y="5952"/>
                  <a:pt x="5377" y="5952"/>
                </a:cubicBezTo>
                <a:lnTo>
                  <a:pt x="5377" y="12840"/>
                </a:lnTo>
                <a:lnTo>
                  <a:pt x="6882" y="12840"/>
                </a:lnTo>
                <a:lnTo>
                  <a:pt x="6882" y="4944"/>
                </a:lnTo>
                <a:lnTo>
                  <a:pt x="11423" y="1800"/>
                </a:lnTo>
                <a:lnTo>
                  <a:pt x="15868" y="4944"/>
                </a:lnTo>
                <a:lnTo>
                  <a:pt x="15868" y="14664"/>
                </a:lnTo>
                <a:cubicBezTo>
                  <a:pt x="16246" y="14350"/>
                  <a:pt x="16605" y="14014"/>
                  <a:pt x="16967" y="13680"/>
                </a:cubicBezTo>
                <a:cubicBezTo>
                  <a:pt x="17094" y="13564"/>
                  <a:pt x="17227" y="13460"/>
                  <a:pt x="17349" y="13344"/>
                </a:cubicBezTo>
                <a:lnTo>
                  <a:pt x="17349" y="5880"/>
                </a:lnTo>
                <a:lnTo>
                  <a:pt x="18233" y="6480"/>
                </a:lnTo>
                <a:lnTo>
                  <a:pt x="19070" y="5256"/>
                </a:lnTo>
                <a:lnTo>
                  <a:pt x="11853" y="288"/>
                </a:lnTo>
                <a:lnTo>
                  <a:pt x="11423" y="0"/>
                </a:lnTo>
                <a:close/>
                <a:moveTo>
                  <a:pt x="10610" y="5376"/>
                </a:moveTo>
                <a:lnTo>
                  <a:pt x="10610" y="6216"/>
                </a:lnTo>
                <a:cubicBezTo>
                  <a:pt x="9774" y="6415"/>
                  <a:pt x="9272" y="6999"/>
                  <a:pt x="9272" y="7776"/>
                </a:cubicBezTo>
                <a:cubicBezTo>
                  <a:pt x="9272" y="8741"/>
                  <a:pt x="10056" y="9176"/>
                  <a:pt x="10825" y="9456"/>
                </a:cubicBezTo>
                <a:cubicBezTo>
                  <a:pt x="11533" y="9715"/>
                  <a:pt x="11638" y="9944"/>
                  <a:pt x="11638" y="10152"/>
                </a:cubicBezTo>
                <a:cubicBezTo>
                  <a:pt x="11638" y="10455"/>
                  <a:pt x="11359" y="10632"/>
                  <a:pt x="10921" y="10632"/>
                </a:cubicBezTo>
                <a:cubicBezTo>
                  <a:pt x="10517" y="10632"/>
                  <a:pt x="10052" y="10517"/>
                  <a:pt x="9678" y="10296"/>
                </a:cubicBezTo>
                <a:lnTo>
                  <a:pt x="9511" y="10176"/>
                </a:lnTo>
                <a:lnTo>
                  <a:pt x="9176" y="11304"/>
                </a:lnTo>
                <a:lnTo>
                  <a:pt x="9296" y="11376"/>
                </a:lnTo>
                <a:cubicBezTo>
                  <a:pt x="9598" y="11578"/>
                  <a:pt x="10073" y="11719"/>
                  <a:pt x="10563" y="11760"/>
                </a:cubicBezTo>
                <a:lnTo>
                  <a:pt x="10563" y="12576"/>
                </a:lnTo>
                <a:lnTo>
                  <a:pt x="11590" y="12576"/>
                </a:lnTo>
                <a:lnTo>
                  <a:pt x="11590" y="11688"/>
                </a:lnTo>
                <a:cubicBezTo>
                  <a:pt x="12456" y="11494"/>
                  <a:pt x="13000" y="10867"/>
                  <a:pt x="13000" y="10056"/>
                </a:cubicBezTo>
                <a:cubicBezTo>
                  <a:pt x="13000" y="9243"/>
                  <a:pt x="12565" y="8714"/>
                  <a:pt x="11542" y="8328"/>
                </a:cubicBezTo>
                <a:cubicBezTo>
                  <a:pt x="10855" y="8053"/>
                  <a:pt x="10634" y="7910"/>
                  <a:pt x="10634" y="7680"/>
                </a:cubicBezTo>
                <a:cubicBezTo>
                  <a:pt x="10634" y="7415"/>
                  <a:pt x="10861" y="7248"/>
                  <a:pt x="11256" y="7248"/>
                </a:cubicBezTo>
                <a:cubicBezTo>
                  <a:pt x="11748" y="7248"/>
                  <a:pt x="12084" y="7395"/>
                  <a:pt x="12283" y="7488"/>
                </a:cubicBezTo>
                <a:lnTo>
                  <a:pt x="12498" y="7608"/>
                </a:lnTo>
                <a:lnTo>
                  <a:pt x="12833" y="6504"/>
                </a:lnTo>
                <a:lnTo>
                  <a:pt x="12713" y="6432"/>
                </a:lnTo>
                <a:cubicBezTo>
                  <a:pt x="12385" y="6268"/>
                  <a:pt x="12033" y="6198"/>
                  <a:pt x="11638" y="6168"/>
                </a:cubicBezTo>
                <a:lnTo>
                  <a:pt x="11638" y="5376"/>
                </a:lnTo>
                <a:lnTo>
                  <a:pt x="10610" y="5376"/>
                </a:lnTo>
                <a:close/>
                <a:moveTo>
                  <a:pt x="0" y="13056"/>
                </a:moveTo>
                <a:lnTo>
                  <a:pt x="0" y="21600"/>
                </a:lnTo>
                <a:lnTo>
                  <a:pt x="2963" y="21600"/>
                </a:lnTo>
                <a:lnTo>
                  <a:pt x="2963" y="20712"/>
                </a:lnTo>
                <a:cubicBezTo>
                  <a:pt x="3076" y="20767"/>
                  <a:pt x="3226" y="20880"/>
                  <a:pt x="3226" y="20880"/>
                </a:cubicBezTo>
                <a:cubicBezTo>
                  <a:pt x="3734" y="21161"/>
                  <a:pt x="4526" y="21504"/>
                  <a:pt x="5329" y="21504"/>
                </a:cubicBezTo>
                <a:lnTo>
                  <a:pt x="11136" y="21504"/>
                </a:lnTo>
                <a:cubicBezTo>
                  <a:pt x="16140" y="21504"/>
                  <a:pt x="19587" y="18674"/>
                  <a:pt x="20838" y="17280"/>
                </a:cubicBezTo>
                <a:cubicBezTo>
                  <a:pt x="21214" y="16864"/>
                  <a:pt x="21600" y="16430"/>
                  <a:pt x="21555" y="15888"/>
                </a:cubicBezTo>
                <a:cubicBezTo>
                  <a:pt x="21516" y="15404"/>
                  <a:pt x="21169" y="15033"/>
                  <a:pt x="20647" y="14616"/>
                </a:cubicBezTo>
                <a:cubicBezTo>
                  <a:pt x="20282" y="14324"/>
                  <a:pt x="19575" y="13992"/>
                  <a:pt x="18783" y="13992"/>
                </a:cubicBezTo>
                <a:cubicBezTo>
                  <a:pt x="18113" y="13992"/>
                  <a:pt x="17147" y="14223"/>
                  <a:pt x="16322" y="15384"/>
                </a:cubicBezTo>
                <a:cubicBezTo>
                  <a:pt x="15579" y="16335"/>
                  <a:pt x="14641" y="16727"/>
                  <a:pt x="13884" y="16872"/>
                </a:cubicBezTo>
                <a:cubicBezTo>
                  <a:pt x="13952" y="16702"/>
                  <a:pt x="14001" y="16488"/>
                  <a:pt x="14004" y="16200"/>
                </a:cubicBezTo>
                <a:cubicBezTo>
                  <a:pt x="14010" y="14586"/>
                  <a:pt x="12716" y="13376"/>
                  <a:pt x="10945" y="13368"/>
                </a:cubicBezTo>
                <a:lnTo>
                  <a:pt x="4636" y="13368"/>
                </a:lnTo>
                <a:cubicBezTo>
                  <a:pt x="4042" y="13368"/>
                  <a:pt x="3456" y="13555"/>
                  <a:pt x="2963" y="13872"/>
                </a:cubicBezTo>
                <a:lnTo>
                  <a:pt x="2963" y="13056"/>
                </a:lnTo>
                <a:lnTo>
                  <a:pt x="0" y="13056"/>
                </a:lnTo>
                <a:close/>
                <a:moveTo>
                  <a:pt x="932" y="13896"/>
                </a:moveTo>
                <a:lnTo>
                  <a:pt x="1983" y="13896"/>
                </a:lnTo>
                <a:lnTo>
                  <a:pt x="1983" y="14928"/>
                </a:lnTo>
                <a:lnTo>
                  <a:pt x="1960" y="14928"/>
                </a:lnTo>
                <a:lnTo>
                  <a:pt x="932" y="14928"/>
                </a:lnTo>
                <a:lnTo>
                  <a:pt x="932" y="13896"/>
                </a:lnTo>
                <a:close/>
                <a:moveTo>
                  <a:pt x="10945" y="14400"/>
                </a:moveTo>
                <a:cubicBezTo>
                  <a:pt x="11954" y="14404"/>
                  <a:pt x="12981" y="14990"/>
                  <a:pt x="12976" y="16200"/>
                </a:cubicBezTo>
                <a:cubicBezTo>
                  <a:pt x="12976" y="16898"/>
                  <a:pt x="12499" y="16938"/>
                  <a:pt x="12474" y="16944"/>
                </a:cubicBezTo>
                <a:lnTo>
                  <a:pt x="7838" y="16944"/>
                </a:lnTo>
                <a:cubicBezTo>
                  <a:pt x="7552" y="16944"/>
                  <a:pt x="7336" y="17187"/>
                  <a:pt x="7336" y="17472"/>
                </a:cubicBezTo>
                <a:cubicBezTo>
                  <a:pt x="7336" y="17758"/>
                  <a:pt x="7552" y="17976"/>
                  <a:pt x="7838" y="17976"/>
                </a:cubicBezTo>
                <a:lnTo>
                  <a:pt x="12761" y="17976"/>
                </a:lnTo>
                <a:lnTo>
                  <a:pt x="13024" y="17976"/>
                </a:lnTo>
                <a:cubicBezTo>
                  <a:pt x="13796" y="17976"/>
                  <a:pt x="15753" y="17787"/>
                  <a:pt x="17134" y="16008"/>
                </a:cubicBezTo>
                <a:cubicBezTo>
                  <a:pt x="17593" y="15359"/>
                  <a:pt x="18159" y="15024"/>
                  <a:pt x="18783" y="15024"/>
                </a:cubicBezTo>
                <a:cubicBezTo>
                  <a:pt x="19345" y="15024"/>
                  <a:pt x="19826" y="15291"/>
                  <a:pt x="20002" y="15432"/>
                </a:cubicBezTo>
                <a:cubicBezTo>
                  <a:pt x="20518" y="15846"/>
                  <a:pt x="20527" y="15978"/>
                  <a:pt x="20528" y="15984"/>
                </a:cubicBezTo>
                <a:cubicBezTo>
                  <a:pt x="20530" y="16089"/>
                  <a:pt x="20198" y="16444"/>
                  <a:pt x="20074" y="16584"/>
                </a:cubicBezTo>
                <a:cubicBezTo>
                  <a:pt x="18914" y="17876"/>
                  <a:pt x="15725" y="20448"/>
                  <a:pt x="11136" y="20448"/>
                </a:cubicBezTo>
                <a:lnTo>
                  <a:pt x="5329" y="20448"/>
                </a:lnTo>
                <a:cubicBezTo>
                  <a:pt x="4349" y="20448"/>
                  <a:pt x="3282" y="19687"/>
                  <a:pt x="3274" y="19680"/>
                </a:cubicBezTo>
                <a:cubicBezTo>
                  <a:pt x="3184" y="19613"/>
                  <a:pt x="3072" y="19584"/>
                  <a:pt x="2963" y="19584"/>
                </a:cubicBezTo>
                <a:lnTo>
                  <a:pt x="2963" y="15024"/>
                </a:lnTo>
                <a:cubicBezTo>
                  <a:pt x="3078" y="15025"/>
                  <a:pt x="3181" y="14974"/>
                  <a:pt x="3274" y="14904"/>
                </a:cubicBezTo>
                <a:lnTo>
                  <a:pt x="3393" y="14832"/>
                </a:lnTo>
                <a:cubicBezTo>
                  <a:pt x="3744" y="14564"/>
                  <a:pt x="4190" y="14424"/>
                  <a:pt x="4636" y="14424"/>
                </a:cubicBezTo>
                <a:lnTo>
                  <a:pt x="10945" y="14400"/>
                </a:lnTo>
                <a:close/>
              </a:path>
            </a:pathLst>
          </a:custGeom>
          <a:solidFill>
            <a:srgbClr val="C378E4"/>
          </a:solidFill>
          <a:ln w="12700">
            <a:miter lim="400000"/>
          </a:ln>
        </p:spPr>
        <p:txBody>
          <a:bodyPr lIns="9892" tIns="9892" rIns="9892" bIns="9892" anchor="ctr"/>
          <a:lstStyle/>
          <a:p>
            <a:pPr defTabSz="1187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779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14" name="Group 568"/>
          <p:cNvGrpSpPr>
            <a:grpSpLocks noChangeAspect="1"/>
          </p:cNvGrpSpPr>
          <p:nvPr/>
        </p:nvGrpSpPr>
        <p:grpSpPr bwMode="auto">
          <a:xfrm>
            <a:off x="4665572" y="5893893"/>
            <a:ext cx="207054" cy="196368"/>
            <a:chOff x="544" y="2135"/>
            <a:chExt cx="2054" cy="1948"/>
          </a:xfrm>
          <a:solidFill>
            <a:srgbClr val="00A6CC"/>
          </a:solidFill>
        </p:grpSpPr>
        <p:sp>
          <p:nvSpPr>
            <p:cNvPr id="315" name="Freeform 570"/>
            <p:cNvSpPr>
              <a:spLocks noEditPoints="1"/>
            </p:cNvSpPr>
            <p:nvPr/>
          </p:nvSpPr>
          <p:spPr bwMode="auto">
            <a:xfrm>
              <a:off x="544" y="2470"/>
              <a:ext cx="1864" cy="1613"/>
            </a:xfrm>
            <a:custGeom>
              <a:avLst/>
              <a:gdLst>
                <a:gd name="T0" fmla="*/ 1340 w 3727"/>
                <a:gd name="T1" fmla="*/ 2819 h 3227"/>
                <a:gd name="T2" fmla="*/ 1277 w 3727"/>
                <a:gd name="T3" fmla="*/ 2843 h 3227"/>
                <a:gd name="T4" fmla="*/ 1227 w 3727"/>
                <a:gd name="T5" fmla="*/ 2885 h 3227"/>
                <a:gd name="T6" fmla="*/ 1193 w 3727"/>
                <a:gd name="T7" fmla="*/ 2943 h 3227"/>
                <a:gd name="T8" fmla="*/ 1181 w 3727"/>
                <a:gd name="T9" fmla="*/ 3010 h 3227"/>
                <a:gd name="T10" fmla="*/ 2545 w 3727"/>
                <a:gd name="T11" fmla="*/ 3021 h 3227"/>
                <a:gd name="T12" fmla="*/ 2542 w 3727"/>
                <a:gd name="T13" fmla="*/ 2975 h 3227"/>
                <a:gd name="T14" fmla="*/ 2519 w 3727"/>
                <a:gd name="T15" fmla="*/ 2913 h 3227"/>
                <a:gd name="T16" fmla="*/ 2476 w 3727"/>
                <a:gd name="T17" fmla="*/ 2861 h 3227"/>
                <a:gd name="T18" fmla="*/ 2419 w 3727"/>
                <a:gd name="T19" fmla="*/ 2829 h 3227"/>
                <a:gd name="T20" fmla="*/ 2352 w 3727"/>
                <a:gd name="T21" fmla="*/ 2817 h 3227"/>
                <a:gd name="T22" fmla="*/ 320 w 3727"/>
                <a:gd name="T23" fmla="*/ 0 h 3227"/>
                <a:gd name="T24" fmla="*/ 1931 w 3727"/>
                <a:gd name="T25" fmla="*/ 275 h 3227"/>
                <a:gd name="T26" fmla="*/ 302 w 3727"/>
                <a:gd name="T27" fmla="*/ 278 h 3227"/>
                <a:gd name="T28" fmla="*/ 278 w 3727"/>
                <a:gd name="T29" fmla="*/ 303 h 3227"/>
                <a:gd name="T30" fmla="*/ 275 w 3727"/>
                <a:gd name="T31" fmla="*/ 2126 h 3227"/>
                <a:gd name="T32" fmla="*/ 288 w 3727"/>
                <a:gd name="T33" fmla="*/ 2157 h 3227"/>
                <a:gd name="T34" fmla="*/ 320 w 3727"/>
                <a:gd name="T35" fmla="*/ 2171 h 3227"/>
                <a:gd name="T36" fmla="*/ 3425 w 3727"/>
                <a:gd name="T37" fmla="*/ 2167 h 3227"/>
                <a:gd name="T38" fmla="*/ 3448 w 3727"/>
                <a:gd name="T39" fmla="*/ 2143 h 3227"/>
                <a:gd name="T40" fmla="*/ 3452 w 3727"/>
                <a:gd name="T41" fmla="*/ 1318 h 3227"/>
                <a:gd name="T42" fmla="*/ 3727 w 3727"/>
                <a:gd name="T43" fmla="*/ 2126 h 3227"/>
                <a:gd name="T44" fmla="*/ 3714 w 3727"/>
                <a:gd name="T45" fmla="*/ 2218 h 3227"/>
                <a:gd name="T46" fmla="*/ 3675 w 3727"/>
                <a:gd name="T47" fmla="*/ 2299 h 3227"/>
                <a:gd name="T48" fmla="*/ 3616 w 3727"/>
                <a:gd name="T49" fmla="*/ 2367 h 3227"/>
                <a:gd name="T50" fmla="*/ 3542 w 3727"/>
                <a:gd name="T51" fmla="*/ 2416 h 3227"/>
                <a:gd name="T52" fmla="*/ 3454 w 3727"/>
                <a:gd name="T53" fmla="*/ 2443 h 3227"/>
                <a:gd name="T54" fmla="*/ 2394 w 3727"/>
                <a:gd name="T55" fmla="*/ 2445 h 3227"/>
                <a:gd name="T56" fmla="*/ 2448 w 3727"/>
                <a:gd name="T57" fmla="*/ 2623 h 3227"/>
                <a:gd name="T58" fmla="*/ 2546 w 3727"/>
                <a:gd name="T59" fmla="*/ 2662 h 3227"/>
                <a:gd name="T60" fmla="*/ 2630 w 3727"/>
                <a:gd name="T61" fmla="*/ 2724 h 3227"/>
                <a:gd name="T62" fmla="*/ 2694 w 3727"/>
                <a:gd name="T63" fmla="*/ 2805 h 3227"/>
                <a:gd name="T64" fmla="*/ 2737 w 3727"/>
                <a:gd name="T65" fmla="*/ 2901 h 3227"/>
                <a:gd name="T66" fmla="*/ 2752 w 3727"/>
                <a:gd name="T67" fmla="*/ 3010 h 3227"/>
                <a:gd name="T68" fmla="*/ 2748 w 3727"/>
                <a:gd name="T69" fmla="*/ 3152 h 3227"/>
                <a:gd name="T70" fmla="*/ 2722 w 3727"/>
                <a:gd name="T71" fmla="*/ 3197 h 3227"/>
                <a:gd name="T72" fmla="*/ 2676 w 3727"/>
                <a:gd name="T73" fmla="*/ 3224 h 3227"/>
                <a:gd name="T74" fmla="*/ 1079 w 3727"/>
                <a:gd name="T75" fmla="*/ 3227 h 3227"/>
                <a:gd name="T76" fmla="*/ 1026 w 3727"/>
                <a:gd name="T77" fmla="*/ 3213 h 3227"/>
                <a:gd name="T78" fmla="*/ 989 w 3727"/>
                <a:gd name="T79" fmla="*/ 3177 h 3227"/>
                <a:gd name="T80" fmla="*/ 975 w 3727"/>
                <a:gd name="T81" fmla="*/ 3125 h 3227"/>
                <a:gd name="T82" fmla="*/ 979 w 3727"/>
                <a:gd name="T83" fmla="*/ 2955 h 3227"/>
                <a:gd name="T84" fmla="*/ 1008 w 3727"/>
                <a:gd name="T85" fmla="*/ 2852 h 3227"/>
                <a:gd name="T86" fmla="*/ 1062 w 3727"/>
                <a:gd name="T87" fmla="*/ 2763 h 3227"/>
                <a:gd name="T88" fmla="*/ 1137 w 3727"/>
                <a:gd name="T89" fmla="*/ 2691 h 3227"/>
                <a:gd name="T90" fmla="*/ 1228 w 3727"/>
                <a:gd name="T91" fmla="*/ 2640 h 3227"/>
                <a:gd name="T92" fmla="*/ 1333 w 3727"/>
                <a:gd name="T93" fmla="*/ 2615 h 3227"/>
                <a:gd name="T94" fmla="*/ 320 w 3727"/>
                <a:gd name="T95" fmla="*/ 2445 h 3227"/>
                <a:gd name="T96" fmla="*/ 228 w 3727"/>
                <a:gd name="T97" fmla="*/ 2433 h 3227"/>
                <a:gd name="T98" fmla="*/ 146 w 3727"/>
                <a:gd name="T99" fmla="*/ 2394 h 3227"/>
                <a:gd name="T100" fmla="*/ 78 w 3727"/>
                <a:gd name="T101" fmla="*/ 2335 h 3227"/>
                <a:gd name="T102" fmla="*/ 30 w 3727"/>
                <a:gd name="T103" fmla="*/ 2261 h 3227"/>
                <a:gd name="T104" fmla="*/ 3 w 3727"/>
                <a:gd name="T105" fmla="*/ 2173 h 3227"/>
                <a:gd name="T106" fmla="*/ 0 w 3727"/>
                <a:gd name="T107" fmla="*/ 321 h 3227"/>
                <a:gd name="T108" fmla="*/ 13 w 3727"/>
                <a:gd name="T109" fmla="*/ 228 h 3227"/>
                <a:gd name="T110" fmla="*/ 51 w 3727"/>
                <a:gd name="T111" fmla="*/ 146 h 3227"/>
                <a:gd name="T112" fmla="*/ 109 w 3727"/>
                <a:gd name="T113" fmla="*/ 79 h 3227"/>
                <a:gd name="T114" fmla="*/ 185 w 3727"/>
                <a:gd name="T115" fmla="*/ 30 h 3227"/>
                <a:gd name="T116" fmla="*/ 273 w 3727"/>
                <a:gd name="T117" fmla="*/ 4 h 3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27" h="3227">
                  <a:moveTo>
                    <a:pt x="1375" y="2817"/>
                  </a:moveTo>
                  <a:lnTo>
                    <a:pt x="1340" y="2819"/>
                  </a:lnTo>
                  <a:lnTo>
                    <a:pt x="1307" y="2829"/>
                  </a:lnTo>
                  <a:lnTo>
                    <a:pt x="1277" y="2843"/>
                  </a:lnTo>
                  <a:lnTo>
                    <a:pt x="1251" y="2861"/>
                  </a:lnTo>
                  <a:lnTo>
                    <a:pt x="1227" y="2885"/>
                  </a:lnTo>
                  <a:lnTo>
                    <a:pt x="1208" y="2913"/>
                  </a:lnTo>
                  <a:lnTo>
                    <a:pt x="1193" y="2943"/>
                  </a:lnTo>
                  <a:lnTo>
                    <a:pt x="1185" y="2975"/>
                  </a:lnTo>
                  <a:lnTo>
                    <a:pt x="1181" y="3010"/>
                  </a:lnTo>
                  <a:lnTo>
                    <a:pt x="1181" y="3021"/>
                  </a:lnTo>
                  <a:lnTo>
                    <a:pt x="2545" y="3021"/>
                  </a:lnTo>
                  <a:lnTo>
                    <a:pt x="2545" y="3010"/>
                  </a:lnTo>
                  <a:lnTo>
                    <a:pt x="2542" y="2975"/>
                  </a:lnTo>
                  <a:lnTo>
                    <a:pt x="2534" y="2943"/>
                  </a:lnTo>
                  <a:lnTo>
                    <a:pt x="2519" y="2913"/>
                  </a:lnTo>
                  <a:lnTo>
                    <a:pt x="2500" y="2885"/>
                  </a:lnTo>
                  <a:lnTo>
                    <a:pt x="2476" y="2861"/>
                  </a:lnTo>
                  <a:lnTo>
                    <a:pt x="2450" y="2843"/>
                  </a:lnTo>
                  <a:lnTo>
                    <a:pt x="2419" y="2829"/>
                  </a:lnTo>
                  <a:lnTo>
                    <a:pt x="2387" y="2819"/>
                  </a:lnTo>
                  <a:lnTo>
                    <a:pt x="2352" y="2817"/>
                  </a:lnTo>
                  <a:lnTo>
                    <a:pt x="1375" y="2817"/>
                  </a:lnTo>
                  <a:close/>
                  <a:moveTo>
                    <a:pt x="320" y="0"/>
                  </a:moveTo>
                  <a:lnTo>
                    <a:pt x="1931" y="0"/>
                  </a:lnTo>
                  <a:lnTo>
                    <a:pt x="1931" y="275"/>
                  </a:lnTo>
                  <a:lnTo>
                    <a:pt x="320" y="275"/>
                  </a:lnTo>
                  <a:lnTo>
                    <a:pt x="302" y="278"/>
                  </a:lnTo>
                  <a:lnTo>
                    <a:pt x="288" y="288"/>
                  </a:lnTo>
                  <a:lnTo>
                    <a:pt x="278" y="303"/>
                  </a:lnTo>
                  <a:lnTo>
                    <a:pt x="275" y="321"/>
                  </a:lnTo>
                  <a:lnTo>
                    <a:pt x="275" y="2126"/>
                  </a:lnTo>
                  <a:lnTo>
                    <a:pt x="278" y="2143"/>
                  </a:lnTo>
                  <a:lnTo>
                    <a:pt x="288" y="2157"/>
                  </a:lnTo>
                  <a:lnTo>
                    <a:pt x="302" y="2167"/>
                  </a:lnTo>
                  <a:lnTo>
                    <a:pt x="320" y="2171"/>
                  </a:lnTo>
                  <a:lnTo>
                    <a:pt x="3407" y="2171"/>
                  </a:lnTo>
                  <a:lnTo>
                    <a:pt x="3425" y="2167"/>
                  </a:lnTo>
                  <a:lnTo>
                    <a:pt x="3439" y="2157"/>
                  </a:lnTo>
                  <a:lnTo>
                    <a:pt x="3448" y="2143"/>
                  </a:lnTo>
                  <a:lnTo>
                    <a:pt x="3452" y="2126"/>
                  </a:lnTo>
                  <a:lnTo>
                    <a:pt x="3452" y="1318"/>
                  </a:lnTo>
                  <a:lnTo>
                    <a:pt x="3727" y="1318"/>
                  </a:lnTo>
                  <a:lnTo>
                    <a:pt x="3727" y="2126"/>
                  </a:lnTo>
                  <a:lnTo>
                    <a:pt x="3724" y="2173"/>
                  </a:lnTo>
                  <a:lnTo>
                    <a:pt x="3714" y="2218"/>
                  </a:lnTo>
                  <a:lnTo>
                    <a:pt x="3697" y="2261"/>
                  </a:lnTo>
                  <a:lnTo>
                    <a:pt x="3675" y="2299"/>
                  </a:lnTo>
                  <a:lnTo>
                    <a:pt x="3649" y="2335"/>
                  </a:lnTo>
                  <a:lnTo>
                    <a:pt x="3616" y="2367"/>
                  </a:lnTo>
                  <a:lnTo>
                    <a:pt x="3582" y="2394"/>
                  </a:lnTo>
                  <a:lnTo>
                    <a:pt x="3542" y="2416"/>
                  </a:lnTo>
                  <a:lnTo>
                    <a:pt x="3499" y="2433"/>
                  </a:lnTo>
                  <a:lnTo>
                    <a:pt x="3454" y="2443"/>
                  </a:lnTo>
                  <a:lnTo>
                    <a:pt x="3407" y="2445"/>
                  </a:lnTo>
                  <a:lnTo>
                    <a:pt x="2394" y="2445"/>
                  </a:lnTo>
                  <a:lnTo>
                    <a:pt x="2394" y="2615"/>
                  </a:lnTo>
                  <a:lnTo>
                    <a:pt x="2448" y="2623"/>
                  </a:lnTo>
                  <a:lnTo>
                    <a:pt x="2498" y="2640"/>
                  </a:lnTo>
                  <a:lnTo>
                    <a:pt x="2546" y="2662"/>
                  </a:lnTo>
                  <a:lnTo>
                    <a:pt x="2590" y="2691"/>
                  </a:lnTo>
                  <a:lnTo>
                    <a:pt x="2630" y="2724"/>
                  </a:lnTo>
                  <a:lnTo>
                    <a:pt x="2665" y="2763"/>
                  </a:lnTo>
                  <a:lnTo>
                    <a:pt x="2694" y="2805"/>
                  </a:lnTo>
                  <a:lnTo>
                    <a:pt x="2718" y="2852"/>
                  </a:lnTo>
                  <a:lnTo>
                    <a:pt x="2737" y="2901"/>
                  </a:lnTo>
                  <a:lnTo>
                    <a:pt x="2748" y="2955"/>
                  </a:lnTo>
                  <a:lnTo>
                    <a:pt x="2752" y="3010"/>
                  </a:lnTo>
                  <a:lnTo>
                    <a:pt x="2752" y="3125"/>
                  </a:lnTo>
                  <a:lnTo>
                    <a:pt x="2748" y="3152"/>
                  </a:lnTo>
                  <a:lnTo>
                    <a:pt x="2737" y="3177"/>
                  </a:lnTo>
                  <a:lnTo>
                    <a:pt x="2722" y="3197"/>
                  </a:lnTo>
                  <a:lnTo>
                    <a:pt x="2701" y="3213"/>
                  </a:lnTo>
                  <a:lnTo>
                    <a:pt x="2676" y="3224"/>
                  </a:lnTo>
                  <a:lnTo>
                    <a:pt x="2648" y="3227"/>
                  </a:lnTo>
                  <a:lnTo>
                    <a:pt x="1079" y="3227"/>
                  </a:lnTo>
                  <a:lnTo>
                    <a:pt x="1051" y="3224"/>
                  </a:lnTo>
                  <a:lnTo>
                    <a:pt x="1026" y="3213"/>
                  </a:lnTo>
                  <a:lnTo>
                    <a:pt x="1005" y="3197"/>
                  </a:lnTo>
                  <a:lnTo>
                    <a:pt x="989" y="3177"/>
                  </a:lnTo>
                  <a:lnTo>
                    <a:pt x="979" y="3152"/>
                  </a:lnTo>
                  <a:lnTo>
                    <a:pt x="975" y="3125"/>
                  </a:lnTo>
                  <a:lnTo>
                    <a:pt x="975" y="3010"/>
                  </a:lnTo>
                  <a:lnTo>
                    <a:pt x="979" y="2955"/>
                  </a:lnTo>
                  <a:lnTo>
                    <a:pt x="990" y="2901"/>
                  </a:lnTo>
                  <a:lnTo>
                    <a:pt x="1008" y="2852"/>
                  </a:lnTo>
                  <a:lnTo>
                    <a:pt x="1033" y="2805"/>
                  </a:lnTo>
                  <a:lnTo>
                    <a:pt x="1062" y="2763"/>
                  </a:lnTo>
                  <a:lnTo>
                    <a:pt x="1097" y="2724"/>
                  </a:lnTo>
                  <a:lnTo>
                    <a:pt x="1137" y="2691"/>
                  </a:lnTo>
                  <a:lnTo>
                    <a:pt x="1181" y="2662"/>
                  </a:lnTo>
                  <a:lnTo>
                    <a:pt x="1228" y="2640"/>
                  </a:lnTo>
                  <a:lnTo>
                    <a:pt x="1279" y="2623"/>
                  </a:lnTo>
                  <a:lnTo>
                    <a:pt x="1333" y="2615"/>
                  </a:lnTo>
                  <a:lnTo>
                    <a:pt x="1333" y="2445"/>
                  </a:lnTo>
                  <a:lnTo>
                    <a:pt x="320" y="2445"/>
                  </a:lnTo>
                  <a:lnTo>
                    <a:pt x="273" y="2443"/>
                  </a:lnTo>
                  <a:lnTo>
                    <a:pt x="228" y="2433"/>
                  </a:lnTo>
                  <a:lnTo>
                    <a:pt x="185" y="2416"/>
                  </a:lnTo>
                  <a:lnTo>
                    <a:pt x="146" y="2394"/>
                  </a:lnTo>
                  <a:lnTo>
                    <a:pt x="109" y="2367"/>
                  </a:lnTo>
                  <a:lnTo>
                    <a:pt x="78" y="2335"/>
                  </a:lnTo>
                  <a:lnTo>
                    <a:pt x="51" y="2299"/>
                  </a:lnTo>
                  <a:lnTo>
                    <a:pt x="30" y="2261"/>
                  </a:lnTo>
                  <a:lnTo>
                    <a:pt x="13" y="2218"/>
                  </a:lnTo>
                  <a:lnTo>
                    <a:pt x="3" y="2173"/>
                  </a:lnTo>
                  <a:lnTo>
                    <a:pt x="0" y="2126"/>
                  </a:lnTo>
                  <a:lnTo>
                    <a:pt x="0" y="321"/>
                  </a:lnTo>
                  <a:lnTo>
                    <a:pt x="3" y="273"/>
                  </a:lnTo>
                  <a:lnTo>
                    <a:pt x="13" y="228"/>
                  </a:lnTo>
                  <a:lnTo>
                    <a:pt x="30" y="185"/>
                  </a:lnTo>
                  <a:lnTo>
                    <a:pt x="51" y="146"/>
                  </a:lnTo>
                  <a:lnTo>
                    <a:pt x="78" y="110"/>
                  </a:lnTo>
                  <a:lnTo>
                    <a:pt x="109" y="79"/>
                  </a:lnTo>
                  <a:lnTo>
                    <a:pt x="146" y="51"/>
                  </a:lnTo>
                  <a:lnTo>
                    <a:pt x="185" y="30"/>
                  </a:lnTo>
                  <a:lnTo>
                    <a:pt x="228" y="14"/>
                  </a:lnTo>
                  <a:lnTo>
                    <a:pt x="273" y="4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>
                <a:solidFill>
                  <a:srgbClr val="0E74BC"/>
                </a:solidFill>
              </a:endParaRPr>
            </a:p>
          </p:txBody>
        </p:sp>
        <p:sp>
          <p:nvSpPr>
            <p:cNvPr id="316" name="Freeform 571"/>
            <p:cNvSpPr>
              <a:spLocks/>
            </p:cNvSpPr>
            <p:nvPr/>
          </p:nvSpPr>
          <p:spPr bwMode="auto">
            <a:xfrm>
              <a:off x="1741" y="2135"/>
              <a:ext cx="857" cy="321"/>
            </a:xfrm>
            <a:custGeom>
              <a:avLst/>
              <a:gdLst>
                <a:gd name="T0" fmla="*/ 125 w 1713"/>
                <a:gd name="T1" fmla="*/ 0 h 642"/>
                <a:gd name="T2" fmla="*/ 1612 w 1713"/>
                <a:gd name="T3" fmla="*/ 0 h 642"/>
                <a:gd name="T4" fmla="*/ 1635 w 1713"/>
                <a:gd name="T5" fmla="*/ 2 h 642"/>
                <a:gd name="T6" fmla="*/ 1656 w 1713"/>
                <a:gd name="T7" fmla="*/ 8 h 642"/>
                <a:gd name="T8" fmla="*/ 1674 w 1713"/>
                <a:gd name="T9" fmla="*/ 21 h 642"/>
                <a:gd name="T10" fmla="*/ 1689 w 1713"/>
                <a:gd name="T11" fmla="*/ 36 h 642"/>
                <a:gd name="T12" fmla="*/ 1702 w 1713"/>
                <a:gd name="T13" fmla="*/ 55 h 642"/>
                <a:gd name="T14" fmla="*/ 1709 w 1713"/>
                <a:gd name="T15" fmla="*/ 76 h 642"/>
                <a:gd name="T16" fmla="*/ 1713 w 1713"/>
                <a:gd name="T17" fmla="*/ 97 h 642"/>
                <a:gd name="T18" fmla="*/ 1711 w 1713"/>
                <a:gd name="T19" fmla="*/ 119 h 642"/>
                <a:gd name="T20" fmla="*/ 1610 w 1713"/>
                <a:gd name="T21" fmla="*/ 642 h 642"/>
                <a:gd name="T22" fmla="*/ 1582 w 1713"/>
                <a:gd name="T23" fmla="*/ 608 h 642"/>
                <a:gd name="T24" fmla="*/ 1551 w 1713"/>
                <a:gd name="T25" fmla="*/ 579 h 642"/>
                <a:gd name="T26" fmla="*/ 1516 w 1713"/>
                <a:gd name="T27" fmla="*/ 555 h 642"/>
                <a:gd name="T28" fmla="*/ 1479 w 1713"/>
                <a:gd name="T29" fmla="*/ 533 h 642"/>
                <a:gd name="T30" fmla="*/ 1438 w 1713"/>
                <a:gd name="T31" fmla="*/ 518 h 642"/>
                <a:gd name="T32" fmla="*/ 1395 w 1713"/>
                <a:gd name="T33" fmla="*/ 510 h 642"/>
                <a:gd name="T34" fmla="*/ 1349 w 1713"/>
                <a:gd name="T35" fmla="*/ 506 h 642"/>
                <a:gd name="T36" fmla="*/ 648 w 1713"/>
                <a:gd name="T37" fmla="*/ 506 h 642"/>
                <a:gd name="T38" fmla="*/ 637 w 1713"/>
                <a:gd name="T39" fmla="*/ 462 h 642"/>
                <a:gd name="T40" fmla="*/ 620 w 1713"/>
                <a:gd name="T41" fmla="*/ 420 h 642"/>
                <a:gd name="T42" fmla="*/ 599 w 1713"/>
                <a:gd name="T43" fmla="*/ 381 h 642"/>
                <a:gd name="T44" fmla="*/ 572 w 1713"/>
                <a:gd name="T45" fmla="*/ 346 h 642"/>
                <a:gd name="T46" fmla="*/ 541 w 1713"/>
                <a:gd name="T47" fmla="*/ 315 h 642"/>
                <a:gd name="T48" fmla="*/ 505 w 1713"/>
                <a:gd name="T49" fmla="*/ 289 h 642"/>
                <a:gd name="T50" fmla="*/ 466 w 1713"/>
                <a:gd name="T51" fmla="*/ 267 h 642"/>
                <a:gd name="T52" fmla="*/ 424 w 1713"/>
                <a:gd name="T53" fmla="*/ 252 h 642"/>
                <a:gd name="T54" fmla="*/ 379 w 1713"/>
                <a:gd name="T55" fmla="*/ 242 h 642"/>
                <a:gd name="T56" fmla="*/ 333 w 1713"/>
                <a:gd name="T57" fmla="*/ 238 h 642"/>
                <a:gd name="T58" fmla="*/ 0 w 1713"/>
                <a:gd name="T59" fmla="*/ 238 h 642"/>
                <a:gd name="T60" fmla="*/ 26 w 1713"/>
                <a:gd name="T61" fmla="*/ 83 h 642"/>
                <a:gd name="T62" fmla="*/ 32 w 1713"/>
                <a:gd name="T63" fmla="*/ 60 h 642"/>
                <a:gd name="T64" fmla="*/ 45 w 1713"/>
                <a:gd name="T65" fmla="*/ 40 h 642"/>
                <a:gd name="T66" fmla="*/ 60 w 1713"/>
                <a:gd name="T67" fmla="*/ 23 h 642"/>
                <a:gd name="T68" fmla="*/ 80 w 1713"/>
                <a:gd name="T69" fmla="*/ 11 h 642"/>
                <a:gd name="T70" fmla="*/ 101 w 1713"/>
                <a:gd name="T71" fmla="*/ 2 h 642"/>
                <a:gd name="T72" fmla="*/ 125 w 1713"/>
                <a:gd name="T73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13" h="642">
                  <a:moveTo>
                    <a:pt x="125" y="0"/>
                  </a:moveTo>
                  <a:lnTo>
                    <a:pt x="1612" y="0"/>
                  </a:lnTo>
                  <a:lnTo>
                    <a:pt x="1635" y="2"/>
                  </a:lnTo>
                  <a:lnTo>
                    <a:pt x="1656" y="8"/>
                  </a:lnTo>
                  <a:lnTo>
                    <a:pt x="1674" y="21"/>
                  </a:lnTo>
                  <a:lnTo>
                    <a:pt x="1689" y="36"/>
                  </a:lnTo>
                  <a:lnTo>
                    <a:pt x="1702" y="55"/>
                  </a:lnTo>
                  <a:lnTo>
                    <a:pt x="1709" y="76"/>
                  </a:lnTo>
                  <a:lnTo>
                    <a:pt x="1713" y="97"/>
                  </a:lnTo>
                  <a:lnTo>
                    <a:pt x="1711" y="119"/>
                  </a:lnTo>
                  <a:lnTo>
                    <a:pt x="1610" y="642"/>
                  </a:lnTo>
                  <a:lnTo>
                    <a:pt x="1582" y="608"/>
                  </a:lnTo>
                  <a:lnTo>
                    <a:pt x="1551" y="579"/>
                  </a:lnTo>
                  <a:lnTo>
                    <a:pt x="1516" y="555"/>
                  </a:lnTo>
                  <a:lnTo>
                    <a:pt x="1479" y="533"/>
                  </a:lnTo>
                  <a:lnTo>
                    <a:pt x="1438" y="518"/>
                  </a:lnTo>
                  <a:lnTo>
                    <a:pt x="1395" y="510"/>
                  </a:lnTo>
                  <a:lnTo>
                    <a:pt x="1349" y="506"/>
                  </a:lnTo>
                  <a:lnTo>
                    <a:pt x="648" y="506"/>
                  </a:lnTo>
                  <a:lnTo>
                    <a:pt x="637" y="462"/>
                  </a:lnTo>
                  <a:lnTo>
                    <a:pt x="620" y="420"/>
                  </a:lnTo>
                  <a:lnTo>
                    <a:pt x="599" y="381"/>
                  </a:lnTo>
                  <a:lnTo>
                    <a:pt x="572" y="346"/>
                  </a:lnTo>
                  <a:lnTo>
                    <a:pt x="541" y="315"/>
                  </a:lnTo>
                  <a:lnTo>
                    <a:pt x="505" y="289"/>
                  </a:lnTo>
                  <a:lnTo>
                    <a:pt x="466" y="267"/>
                  </a:lnTo>
                  <a:lnTo>
                    <a:pt x="424" y="252"/>
                  </a:lnTo>
                  <a:lnTo>
                    <a:pt x="379" y="242"/>
                  </a:lnTo>
                  <a:lnTo>
                    <a:pt x="333" y="238"/>
                  </a:lnTo>
                  <a:lnTo>
                    <a:pt x="0" y="238"/>
                  </a:lnTo>
                  <a:lnTo>
                    <a:pt x="26" y="83"/>
                  </a:lnTo>
                  <a:lnTo>
                    <a:pt x="32" y="60"/>
                  </a:lnTo>
                  <a:lnTo>
                    <a:pt x="45" y="40"/>
                  </a:lnTo>
                  <a:lnTo>
                    <a:pt x="60" y="23"/>
                  </a:lnTo>
                  <a:lnTo>
                    <a:pt x="80" y="11"/>
                  </a:lnTo>
                  <a:lnTo>
                    <a:pt x="101" y="2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>
                <a:solidFill>
                  <a:srgbClr val="0E74BC"/>
                </a:solidFill>
              </a:endParaRPr>
            </a:p>
          </p:txBody>
        </p:sp>
        <p:sp>
          <p:nvSpPr>
            <p:cNvPr id="317" name="Freeform 572"/>
            <p:cNvSpPr>
              <a:spLocks/>
            </p:cNvSpPr>
            <p:nvPr/>
          </p:nvSpPr>
          <p:spPr bwMode="auto">
            <a:xfrm>
              <a:off x="1613" y="2357"/>
              <a:ext cx="859" cy="669"/>
            </a:xfrm>
            <a:custGeom>
              <a:avLst/>
              <a:gdLst>
                <a:gd name="T0" fmla="*/ 114 w 1720"/>
                <a:gd name="T1" fmla="*/ 0 h 1337"/>
                <a:gd name="T2" fmla="*/ 590 w 1720"/>
                <a:gd name="T3" fmla="*/ 0 h 1337"/>
                <a:gd name="T4" fmla="*/ 616 w 1720"/>
                <a:gd name="T5" fmla="*/ 3 h 1337"/>
                <a:gd name="T6" fmla="*/ 639 w 1720"/>
                <a:gd name="T7" fmla="*/ 11 h 1337"/>
                <a:gd name="T8" fmla="*/ 661 w 1720"/>
                <a:gd name="T9" fmla="*/ 25 h 1337"/>
                <a:gd name="T10" fmla="*/ 678 w 1720"/>
                <a:gd name="T11" fmla="*/ 42 h 1337"/>
                <a:gd name="T12" fmla="*/ 691 w 1720"/>
                <a:gd name="T13" fmla="*/ 63 h 1337"/>
                <a:gd name="T14" fmla="*/ 699 w 1720"/>
                <a:gd name="T15" fmla="*/ 87 h 1337"/>
                <a:gd name="T16" fmla="*/ 702 w 1720"/>
                <a:gd name="T17" fmla="*/ 113 h 1337"/>
                <a:gd name="T18" fmla="*/ 702 w 1720"/>
                <a:gd name="T19" fmla="*/ 253 h 1337"/>
                <a:gd name="T20" fmla="*/ 703 w 1720"/>
                <a:gd name="T21" fmla="*/ 258 h 1337"/>
                <a:gd name="T22" fmla="*/ 705 w 1720"/>
                <a:gd name="T23" fmla="*/ 263 h 1337"/>
                <a:gd name="T24" fmla="*/ 709 w 1720"/>
                <a:gd name="T25" fmla="*/ 265 h 1337"/>
                <a:gd name="T26" fmla="*/ 713 w 1720"/>
                <a:gd name="T27" fmla="*/ 268 h 1337"/>
                <a:gd name="T28" fmla="*/ 718 w 1720"/>
                <a:gd name="T29" fmla="*/ 269 h 1337"/>
                <a:gd name="T30" fmla="*/ 1606 w 1720"/>
                <a:gd name="T31" fmla="*/ 269 h 1337"/>
                <a:gd name="T32" fmla="*/ 1632 w 1720"/>
                <a:gd name="T33" fmla="*/ 271 h 1337"/>
                <a:gd name="T34" fmla="*/ 1656 w 1720"/>
                <a:gd name="T35" fmla="*/ 280 h 1337"/>
                <a:gd name="T36" fmla="*/ 1677 w 1720"/>
                <a:gd name="T37" fmla="*/ 294 h 1337"/>
                <a:gd name="T38" fmla="*/ 1695 w 1720"/>
                <a:gd name="T39" fmla="*/ 311 h 1337"/>
                <a:gd name="T40" fmla="*/ 1708 w 1720"/>
                <a:gd name="T41" fmla="*/ 332 h 1337"/>
                <a:gd name="T42" fmla="*/ 1717 w 1720"/>
                <a:gd name="T43" fmla="*/ 356 h 1337"/>
                <a:gd name="T44" fmla="*/ 1720 w 1720"/>
                <a:gd name="T45" fmla="*/ 381 h 1337"/>
                <a:gd name="T46" fmla="*/ 1720 w 1720"/>
                <a:gd name="T47" fmla="*/ 1224 h 1337"/>
                <a:gd name="T48" fmla="*/ 1717 w 1720"/>
                <a:gd name="T49" fmla="*/ 1250 h 1337"/>
                <a:gd name="T50" fmla="*/ 1708 w 1720"/>
                <a:gd name="T51" fmla="*/ 1274 h 1337"/>
                <a:gd name="T52" fmla="*/ 1695 w 1720"/>
                <a:gd name="T53" fmla="*/ 1295 h 1337"/>
                <a:gd name="T54" fmla="*/ 1677 w 1720"/>
                <a:gd name="T55" fmla="*/ 1312 h 1337"/>
                <a:gd name="T56" fmla="*/ 1656 w 1720"/>
                <a:gd name="T57" fmla="*/ 1325 h 1337"/>
                <a:gd name="T58" fmla="*/ 1632 w 1720"/>
                <a:gd name="T59" fmla="*/ 1334 h 1337"/>
                <a:gd name="T60" fmla="*/ 1606 w 1720"/>
                <a:gd name="T61" fmla="*/ 1337 h 1337"/>
                <a:gd name="T62" fmla="*/ 114 w 1720"/>
                <a:gd name="T63" fmla="*/ 1337 h 1337"/>
                <a:gd name="T64" fmla="*/ 88 w 1720"/>
                <a:gd name="T65" fmla="*/ 1334 h 1337"/>
                <a:gd name="T66" fmla="*/ 64 w 1720"/>
                <a:gd name="T67" fmla="*/ 1325 h 1337"/>
                <a:gd name="T68" fmla="*/ 43 w 1720"/>
                <a:gd name="T69" fmla="*/ 1312 h 1337"/>
                <a:gd name="T70" fmla="*/ 25 w 1720"/>
                <a:gd name="T71" fmla="*/ 1295 h 1337"/>
                <a:gd name="T72" fmla="*/ 12 w 1720"/>
                <a:gd name="T73" fmla="*/ 1274 h 1337"/>
                <a:gd name="T74" fmla="*/ 3 w 1720"/>
                <a:gd name="T75" fmla="*/ 1250 h 1337"/>
                <a:gd name="T76" fmla="*/ 0 w 1720"/>
                <a:gd name="T77" fmla="*/ 1224 h 1337"/>
                <a:gd name="T78" fmla="*/ 0 w 1720"/>
                <a:gd name="T79" fmla="*/ 113 h 1337"/>
                <a:gd name="T80" fmla="*/ 3 w 1720"/>
                <a:gd name="T81" fmla="*/ 87 h 1337"/>
                <a:gd name="T82" fmla="*/ 12 w 1720"/>
                <a:gd name="T83" fmla="*/ 63 h 1337"/>
                <a:gd name="T84" fmla="*/ 25 w 1720"/>
                <a:gd name="T85" fmla="*/ 42 h 1337"/>
                <a:gd name="T86" fmla="*/ 43 w 1720"/>
                <a:gd name="T87" fmla="*/ 25 h 1337"/>
                <a:gd name="T88" fmla="*/ 64 w 1720"/>
                <a:gd name="T89" fmla="*/ 11 h 1337"/>
                <a:gd name="T90" fmla="*/ 88 w 1720"/>
                <a:gd name="T91" fmla="*/ 3 h 1337"/>
                <a:gd name="T92" fmla="*/ 114 w 1720"/>
                <a:gd name="T93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0" h="1337">
                  <a:moveTo>
                    <a:pt x="114" y="0"/>
                  </a:moveTo>
                  <a:lnTo>
                    <a:pt x="590" y="0"/>
                  </a:lnTo>
                  <a:lnTo>
                    <a:pt x="616" y="3"/>
                  </a:lnTo>
                  <a:lnTo>
                    <a:pt x="639" y="11"/>
                  </a:lnTo>
                  <a:lnTo>
                    <a:pt x="661" y="25"/>
                  </a:lnTo>
                  <a:lnTo>
                    <a:pt x="678" y="42"/>
                  </a:lnTo>
                  <a:lnTo>
                    <a:pt x="691" y="63"/>
                  </a:lnTo>
                  <a:lnTo>
                    <a:pt x="699" y="87"/>
                  </a:lnTo>
                  <a:lnTo>
                    <a:pt x="702" y="113"/>
                  </a:lnTo>
                  <a:lnTo>
                    <a:pt x="702" y="253"/>
                  </a:lnTo>
                  <a:lnTo>
                    <a:pt x="703" y="258"/>
                  </a:lnTo>
                  <a:lnTo>
                    <a:pt x="705" y="263"/>
                  </a:lnTo>
                  <a:lnTo>
                    <a:pt x="709" y="265"/>
                  </a:lnTo>
                  <a:lnTo>
                    <a:pt x="713" y="268"/>
                  </a:lnTo>
                  <a:lnTo>
                    <a:pt x="718" y="269"/>
                  </a:lnTo>
                  <a:lnTo>
                    <a:pt x="1606" y="269"/>
                  </a:lnTo>
                  <a:lnTo>
                    <a:pt x="1632" y="271"/>
                  </a:lnTo>
                  <a:lnTo>
                    <a:pt x="1656" y="280"/>
                  </a:lnTo>
                  <a:lnTo>
                    <a:pt x="1677" y="294"/>
                  </a:lnTo>
                  <a:lnTo>
                    <a:pt x="1695" y="311"/>
                  </a:lnTo>
                  <a:lnTo>
                    <a:pt x="1708" y="332"/>
                  </a:lnTo>
                  <a:lnTo>
                    <a:pt x="1717" y="356"/>
                  </a:lnTo>
                  <a:lnTo>
                    <a:pt x="1720" y="381"/>
                  </a:lnTo>
                  <a:lnTo>
                    <a:pt x="1720" y="1224"/>
                  </a:lnTo>
                  <a:lnTo>
                    <a:pt x="1717" y="1250"/>
                  </a:lnTo>
                  <a:lnTo>
                    <a:pt x="1708" y="1274"/>
                  </a:lnTo>
                  <a:lnTo>
                    <a:pt x="1695" y="1295"/>
                  </a:lnTo>
                  <a:lnTo>
                    <a:pt x="1677" y="1312"/>
                  </a:lnTo>
                  <a:lnTo>
                    <a:pt x="1656" y="1325"/>
                  </a:lnTo>
                  <a:lnTo>
                    <a:pt x="1632" y="1334"/>
                  </a:lnTo>
                  <a:lnTo>
                    <a:pt x="1606" y="1337"/>
                  </a:lnTo>
                  <a:lnTo>
                    <a:pt x="114" y="1337"/>
                  </a:lnTo>
                  <a:lnTo>
                    <a:pt x="88" y="1334"/>
                  </a:lnTo>
                  <a:lnTo>
                    <a:pt x="64" y="1325"/>
                  </a:lnTo>
                  <a:lnTo>
                    <a:pt x="43" y="1312"/>
                  </a:lnTo>
                  <a:lnTo>
                    <a:pt x="25" y="1295"/>
                  </a:lnTo>
                  <a:lnTo>
                    <a:pt x="12" y="1274"/>
                  </a:lnTo>
                  <a:lnTo>
                    <a:pt x="3" y="1250"/>
                  </a:lnTo>
                  <a:lnTo>
                    <a:pt x="0" y="1224"/>
                  </a:lnTo>
                  <a:lnTo>
                    <a:pt x="0" y="113"/>
                  </a:lnTo>
                  <a:lnTo>
                    <a:pt x="3" y="87"/>
                  </a:lnTo>
                  <a:lnTo>
                    <a:pt x="12" y="63"/>
                  </a:lnTo>
                  <a:lnTo>
                    <a:pt x="25" y="42"/>
                  </a:lnTo>
                  <a:lnTo>
                    <a:pt x="43" y="25"/>
                  </a:lnTo>
                  <a:lnTo>
                    <a:pt x="64" y="11"/>
                  </a:lnTo>
                  <a:lnTo>
                    <a:pt x="88" y="3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>
                <a:solidFill>
                  <a:srgbClr val="0E74BC"/>
                </a:solidFill>
              </a:endParaRPr>
            </a:p>
          </p:txBody>
        </p:sp>
      </p:grpSp>
      <p:sp>
        <p:nvSpPr>
          <p:cNvPr id="320" name="Google Shape;609;p3"/>
          <p:cNvSpPr/>
          <p:nvPr/>
        </p:nvSpPr>
        <p:spPr>
          <a:xfrm>
            <a:off x="6553769" y="5908556"/>
            <a:ext cx="215412" cy="171450"/>
          </a:xfrm>
          <a:custGeom>
            <a:avLst/>
            <a:gdLst/>
            <a:ahLst/>
            <a:cxnLst/>
            <a:rect l="l" t="t" r="r" b="b"/>
            <a:pathLst>
              <a:path w="68" h="54" extrusionOk="0">
                <a:moveTo>
                  <a:pt x="68" y="48"/>
                </a:moveTo>
                <a:cubicBezTo>
                  <a:pt x="68" y="51"/>
                  <a:pt x="66" y="54"/>
                  <a:pt x="62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3" y="54"/>
                  <a:pt x="0" y="51"/>
                  <a:pt x="0" y="4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8"/>
                </a:lnTo>
                <a:close/>
                <a:moveTo>
                  <a:pt x="62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5" y="11"/>
                  <a:pt x="7" y="15"/>
                  <a:pt x="11" y="17"/>
                </a:cubicBezTo>
                <a:cubicBezTo>
                  <a:pt x="16" y="21"/>
                  <a:pt x="21" y="25"/>
                  <a:pt x="26" y="29"/>
                </a:cubicBezTo>
                <a:cubicBezTo>
                  <a:pt x="28" y="31"/>
                  <a:pt x="32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4"/>
                  <a:pt x="41" y="31"/>
                  <a:pt x="43" y="29"/>
                </a:cubicBezTo>
                <a:cubicBezTo>
                  <a:pt x="48" y="25"/>
                  <a:pt x="53" y="21"/>
                  <a:pt x="58" y="17"/>
                </a:cubicBezTo>
                <a:cubicBezTo>
                  <a:pt x="60" y="15"/>
                  <a:pt x="64" y="11"/>
                  <a:pt x="64" y="8"/>
                </a:cubicBezTo>
                <a:cubicBezTo>
                  <a:pt x="64" y="7"/>
                  <a:pt x="64" y="5"/>
                  <a:pt x="62" y="5"/>
                </a:cubicBezTo>
                <a:close/>
                <a:moveTo>
                  <a:pt x="64" y="19"/>
                </a:moveTo>
                <a:cubicBezTo>
                  <a:pt x="63" y="20"/>
                  <a:pt x="62" y="20"/>
                  <a:pt x="61" y="21"/>
                </a:cubicBezTo>
                <a:cubicBezTo>
                  <a:pt x="56" y="25"/>
                  <a:pt x="50" y="30"/>
                  <a:pt x="45" y="34"/>
                </a:cubicBezTo>
                <a:cubicBezTo>
                  <a:pt x="42" y="36"/>
                  <a:pt x="38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0" y="39"/>
                  <a:pt x="27" y="36"/>
                  <a:pt x="24" y="34"/>
                </a:cubicBezTo>
                <a:cubicBezTo>
                  <a:pt x="19" y="30"/>
                  <a:pt x="13" y="25"/>
                  <a:pt x="8" y="21"/>
                </a:cubicBezTo>
                <a:cubicBezTo>
                  <a:pt x="7" y="20"/>
                  <a:pt x="6" y="20"/>
                  <a:pt x="5" y="1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6" y="49"/>
                  <a:pt x="7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3" y="49"/>
                  <a:pt x="64" y="48"/>
                  <a:pt x="64" y="48"/>
                </a:cubicBezTo>
                <a:lnTo>
                  <a:pt x="64" y="19"/>
                </a:lnTo>
                <a:close/>
              </a:path>
            </a:pathLst>
          </a:custGeom>
          <a:solidFill>
            <a:srgbClr val="F6941D"/>
          </a:solidFill>
          <a:ln>
            <a:noFill/>
          </a:ln>
        </p:spPr>
        <p:txBody>
          <a:bodyPr spcFirstLastPara="1" wrap="square" lIns="84392" tIns="42185" rIns="84392" bIns="42185" anchor="t" anchorCtr="0">
            <a:noAutofit/>
          </a:bodyPr>
          <a:lstStyle/>
          <a:p>
            <a:endParaRPr sz="16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69;p17"/>
          <p:cNvSpPr/>
          <p:nvPr/>
        </p:nvSpPr>
        <p:spPr>
          <a:xfrm>
            <a:off x="3715110" y="6173155"/>
            <a:ext cx="188557" cy="212114"/>
          </a:xfrm>
          <a:custGeom>
            <a:avLst/>
            <a:gdLst/>
            <a:ahLst/>
            <a:cxnLst/>
            <a:rect l="l" t="t" r="r" b="b"/>
            <a:pathLst>
              <a:path w="187" h="189" extrusionOk="0">
                <a:moveTo>
                  <a:pt x="94" y="48"/>
                </a:moveTo>
                <a:lnTo>
                  <a:pt x="94" y="0"/>
                </a:lnTo>
                <a:lnTo>
                  <a:pt x="12" y="0"/>
                </a:lnTo>
                <a:lnTo>
                  <a:pt x="12" y="176"/>
                </a:lnTo>
                <a:lnTo>
                  <a:pt x="0" y="176"/>
                </a:lnTo>
                <a:lnTo>
                  <a:pt x="0" y="189"/>
                </a:lnTo>
                <a:lnTo>
                  <a:pt x="187" y="189"/>
                </a:lnTo>
                <a:lnTo>
                  <a:pt x="187" y="48"/>
                </a:lnTo>
                <a:lnTo>
                  <a:pt x="94" y="48"/>
                </a:lnTo>
                <a:close/>
                <a:moveTo>
                  <a:pt x="71" y="176"/>
                </a:moveTo>
                <a:lnTo>
                  <a:pt x="36" y="176"/>
                </a:lnTo>
                <a:lnTo>
                  <a:pt x="36" y="153"/>
                </a:lnTo>
                <a:lnTo>
                  <a:pt x="71" y="153"/>
                </a:lnTo>
                <a:lnTo>
                  <a:pt x="71" y="176"/>
                </a:lnTo>
                <a:close/>
                <a:moveTo>
                  <a:pt x="83" y="129"/>
                </a:moveTo>
                <a:lnTo>
                  <a:pt x="25" y="129"/>
                </a:lnTo>
                <a:lnTo>
                  <a:pt x="25" y="118"/>
                </a:lnTo>
                <a:lnTo>
                  <a:pt x="83" y="118"/>
                </a:lnTo>
                <a:lnTo>
                  <a:pt x="83" y="129"/>
                </a:lnTo>
                <a:close/>
                <a:moveTo>
                  <a:pt x="83" y="106"/>
                </a:moveTo>
                <a:lnTo>
                  <a:pt x="25" y="106"/>
                </a:lnTo>
                <a:lnTo>
                  <a:pt x="25" y="95"/>
                </a:lnTo>
                <a:lnTo>
                  <a:pt x="83" y="95"/>
                </a:lnTo>
                <a:lnTo>
                  <a:pt x="83" y="106"/>
                </a:lnTo>
                <a:close/>
                <a:moveTo>
                  <a:pt x="83" y="82"/>
                </a:moveTo>
                <a:lnTo>
                  <a:pt x="25" y="82"/>
                </a:lnTo>
                <a:lnTo>
                  <a:pt x="25" y="71"/>
                </a:lnTo>
                <a:lnTo>
                  <a:pt x="83" y="71"/>
                </a:lnTo>
                <a:lnTo>
                  <a:pt x="83" y="82"/>
                </a:lnTo>
                <a:close/>
                <a:moveTo>
                  <a:pt x="83" y="59"/>
                </a:moveTo>
                <a:lnTo>
                  <a:pt x="25" y="59"/>
                </a:lnTo>
                <a:lnTo>
                  <a:pt x="25" y="48"/>
                </a:lnTo>
                <a:lnTo>
                  <a:pt x="83" y="48"/>
                </a:lnTo>
                <a:lnTo>
                  <a:pt x="83" y="59"/>
                </a:lnTo>
                <a:close/>
                <a:moveTo>
                  <a:pt x="83" y="35"/>
                </a:moveTo>
                <a:lnTo>
                  <a:pt x="25" y="35"/>
                </a:lnTo>
                <a:lnTo>
                  <a:pt x="25" y="24"/>
                </a:lnTo>
                <a:lnTo>
                  <a:pt x="83" y="24"/>
                </a:lnTo>
                <a:lnTo>
                  <a:pt x="83" y="35"/>
                </a:lnTo>
                <a:close/>
                <a:moveTo>
                  <a:pt x="141" y="164"/>
                </a:moveTo>
                <a:lnTo>
                  <a:pt x="118" y="164"/>
                </a:lnTo>
                <a:lnTo>
                  <a:pt x="118" y="142"/>
                </a:lnTo>
                <a:lnTo>
                  <a:pt x="141" y="142"/>
                </a:lnTo>
                <a:lnTo>
                  <a:pt x="141" y="164"/>
                </a:lnTo>
                <a:close/>
                <a:moveTo>
                  <a:pt x="141" y="129"/>
                </a:moveTo>
                <a:lnTo>
                  <a:pt x="118" y="129"/>
                </a:lnTo>
                <a:lnTo>
                  <a:pt x="118" y="106"/>
                </a:lnTo>
                <a:lnTo>
                  <a:pt x="141" y="106"/>
                </a:lnTo>
                <a:lnTo>
                  <a:pt x="141" y="129"/>
                </a:lnTo>
                <a:close/>
                <a:moveTo>
                  <a:pt x="141" y="95"/>
                </a:moveTo>
                <a:lnTo>
                  <a:pt x="118" y="95"/>
                </a:lnTo>
                <a:lnTo>
                  <a:pt x="118" y="71"/>
                </a:lnTo>
                <a:lnTo>
                  <a:pt x="141" y="71"/>
                </a:lnTo>
                <a:lnTo>
                  <a:pt x="141" y="95"/>
                </a:lnTo>
                <a:close/>
                <a:moveTo>
                  <a:pt x="176" y="164"/>
                </a:moveTo>
                <a:lnTo>
                  <a:pt x="152" y="164"/>
                </a:lnTo>
                <a:lnTo>
                  <a:pt x="152" y="142"/>
                </a:lnTo>
                <a:lnTo>
                  <a:pt x="176" y="142"/>
                </a:lnTo>
                <a:lnTo>
                  <a:pt x="176" y="164"/>
                </a:lnTo>
                <a:close/>
                <a:moveTo>
                  <a:pt x="176" y="129"/>
                </a:moveTo>
                <a:lnTo>
                  <a:pt x="152" y="129"/>
                </a:lnTo>
                <a:lnTo>
                  <a:pt x="152" y="106"/>
                </a:lnTo>
                <a:lnTo>
                  <a:pt x="176" y="106"/>
                </a:lnTo>
                <a:lnTo>
                  <a:pt x="176" y="129"/>
                </a:lnTo>
                <a:close/>
                <a:moveTo>
                  <a:pt x="176" y="95"/>
                </a:moveTo>
                <a:lnTo>
                  <a:pt x="152" y="95"/>
                </a:lnTo>
                <a:lnTo>
                  <a:pt x="152" y="71"/>
                </a:lnTo>
                <a:lnTo>
                  <a:pt x="176" y="71"/>
                </a:lnTo>
                <a:lnTo>
                  <a:pt x="176" y="95"/>
                </a:lnTo>
                <a:close/>
              </a:path>
            </a:pathLst>
          </a:custGeom>
          <a:solidFill>
            <a:srgbClr val="F5CB09"/>
          </a:solidFill>
          <a:ln>
            <a:noFill/>
          </a:ln>
        </p:spPr>
        <p:txBody>
          <a:bodyPr spcFirstLastPara="1" wrap="square" lIns="84392" tIns="42185" rIns="84392" bIns="42185" anchor="t" anchorCtr="0">
            <a:noAutofit/>
          </a:bodyPr>
          <a:lstStyle/>
          <a:p>
            <a:endParaRPr sz="16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5" name="Google Shape;4722;p21"/>
          <p:cNvGrpSpPr/>
          <p:nvPr/>
        </p:nvGrpSpPr>
        <p:grpSpPr>
          <a:xfrm>
            <a:off x="7495749" y="6174179"/>
            <a:ext cx="241445" cy="262735"/>
            <a:chOff x="2560262" y="567259"/>
            <a:chExt cx="444499" cy="506413"/>
          </a:xfrm>
          <a:solidFill>
            <a:srgbClr val="EF3D36"/>
          </a:solidFill>
        </p:grpSpPr>
        <p:sp>
          <p:nvSpPr>
            <p:cNvPr id="326" name="Google Shape;4723;p21"/>
            <p:cNvSpPr/>
            <p:nvPr/>
          </p:nvSpPr>
          <p:spPr>
            <a:xfrm>
              <a:off x="2665037" y="567259"/>
              <a:ext cx="339724" cy="506413"/>
            </a:xfrm>
            <a:custGeom>
              <a:avLst/>
              <a:gdLst/>
              <a:ahLst/>
              <a:cxnLst/>
              <a:rect l="l" t="t" r="r" b="b"/>
              <a:pathLst>
                <a:path w="127" h="189" extrusionOk="0">
                  <a:moveTo>
                    <a:pt x="13" y="61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3" y="16"/>
                    <a:pt x="18" y="11"/>
                    <a:pt x="2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9" y="11"/>
                    <a:pt x="115" y="16"/>
                    <a:pt x="115" y="22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33"/>
                    <a:pt x="109" y="138"/>
                    <a:pt x="103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18" y="138"/>
                    <a:pt x="13" y="133"/>
                    <a:pt x="13" y="12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2"/>
                    <a:pt x="7" y="189"/>
                    <a:pt x="15" y="189"/>
                  </a:cubicBezTo>
                  <a:cubicBezTo>
                    <a:pt x="29" y="189"/>
                    <a:pt x="29" y="189"/>
                    <a:pt x="29" y="189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83" y="189"/>
                    <a:pt x="83" y="189"/>
                    <a:pt x="83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21" y="189"/>
                    <a:pt x="127" y="182"/>
                    <a:pt x="127" y="174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7"/>
                    <a:pt x="121" y="0"/>
                    <a:pt x="11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52"/>
                    <a:pt x="9" y="57"/>
                    <a:pt x="13" y="61"/>
                  </a:cubicBezTo>
                  <a:close/>
                  <a:moveTo>
                    <a:pt x="34" y="166"/>
                  </a:moveTo>
                  <a:cubicBezTo>
                    <a:pt x="34" y="169"/>
                    <a:pt x="32" y="171"/>
                    <a:pt x="29" y="171"/>
                  </a:cubicBezTo>
                  <a:cubicBezTo>
                    <a:pt x="26" y="171"/>
                    <a:pt x="23" y="169"/>
                    <a:pt x="23" y="166"/>
                  </a:cubicBezTo>
                  <a:cubicBezTo>
                    <a:pt x="23" y="163"/>
                    <a:pt x="26" y="160"/>
                    <a:pt x="29" y="160"/>
                  </a:cubicBezTo>
                  <a:cubicBezTo>
                    <a:pt x="32" y="160"/>
                    <a:pt x="34" y="163"/>
                    <a:pt x="34" y="166"/>
                  </a:cubicBezTo>
                  <a:close/>
                  <a:moveTo>
                    <a:pt x="50" y="166"/>
                  </a:moveTo>
                  <a:cubicBezTo>
                    <a:pt x="50" y="169"/>
                    <a:pt x="48" y="171"/>
                    <a:pt x="45" y="171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2" y="171"/>
                    <a:pt x="39" y="169"/>
                    <a:pt x="39" y="166"/>
                  </a:cubicBezTo>
                  <a:cubicBezTo>
                    <a:pt x="39" y="163"/>
                    <a:pt x="42" y="160"/>
                    <a:pt x="45" y="160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48" y="160"/>
                    <a:pt x="50" y="163"/>
                    <a:pt x="50" y="166"/>
                  </a:cubicBezTo>
                  <a:close/>
                  <a:moveTo>
                    <a:pt x="73" y="166"/>
                  </a:moveTo>
                  <a:cubicBezTo>
                    <a:pt x="73" y="171"/>
                    <a:pt x="69" y="175"/>
                    <a:pt x="64" y="175"/>
                  </a:cubicBezTo>
                  <a:cubicBezTo>
                    <a:pt x="58" y="175"/>
                    <a:pt x="54" y="171"/>
                    <a:pt x="54" y="166"/>
                  </a:cubicBezTo>
                  <a:cubicBezTo>
                    <a:pt x="54" y="161"/>
                    <a:pt x="58" y="156"/>
                    <a:pt x="64" y="156"/>
                  </a:cubicBezTo>
                  <a:cubicBezTo>
                    <a:pt x="69" y="156"/>
                    <a:pt x="73" y="161"/>
                    <a:pt x="73" y="166"/>
                  </a:cubicBezTo>
                  <a:close/>
                  <a:moveTo>
                    <a:pt x="88" y="166"/>
                  </a:moveTo>
                  <a:cubicBezTo>
                    <a:pt x="88" y="169"/>
                    <a:pt x="86" y="171"/>
                    <a:pt x="83" y="171"/>
                  </a:cubicBezTo>
                  <a:cubicBezTo>
                    <a:pt x="80" y="171"/>
                    <a:pt x="77" y="169"/>
                    <a:pt x="77" y="166"/>
                  </a:cubicBezTo>
                  <a:cubicBezTo>
                    <a:pt x="77" y="163"/>
                    <a:pt x="80" y="160"/>
                    <a:pt x="83" y="160"/>
                  </a:cubicBezTo>
                  <a:cubicBezTo>
                    <a:pt x="86" y="160"/>
                    <a:pt x="88" y="163"/>
                    <a:pt x="88" y="166"/>
                  </a:cubicBezTo>
                  <a:close/>
                  <a:moveTo>
                    <a:pt x="104" y="166"/>
                  </a:moveTo>
                  <a:cubicBezTo>
                    <a:pt x="104" y="169"/>
                    <a:pt x="102" y="171"/>
                    <a:pt x="99" y="171"/>
                  </a:cubicBezTo>
                  <a:cubicBezTo>
                    <a:pt x="96" y="171"/>
                    <a:pt x="93" y="169"/>
                    <a:pt x="93" y="166"/>
                  </a:cubicBezTo>
                  <a:cubicBezTo>
                    <a:pt x="93" y="163"/>
                    <a:pt x="96" y="160"/>
                    <a:pt x="99" y="160"/>
                  </a:cubicBezTo>
                  <a:cubicBezTo>
                    <a:pt x="102" y="160"/>
                    <a:pt x="104" y="163"/>
                    <a:pt x="104" y="166"/>
                  </a:cubicBezTo>
                  <a:close/>
                </a:path>
              </a:pathLst>
            </a:custGeom>
            <a:solidFill>
              <a:srgbClr val="EF606B"/>
            </a:solidFill>
            <a:ln>
              <a:noFill/>
            </a:ln>
          </p:spPr>
          <p:txBody>
            <a:bodyPr spcFirstLastPara="1" wrap="square" lIns="84392" tIns="42185" rIns="84392" bIns="42185" anchor="t" anchorCtr="0">
              <a:noAutofit/>
            </a:bodyPr>
            <a:lstStyle/>
            <a:p>
              <a:endParaRPr sz="16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4724;p21"/>
            <p:cNvSpPr/>
            <p:nvPr/>
          </p:nvSpPr>
          <p:spPr>
            <a:xfrm>
              <a:off x="2560262" y="614885"/>
              <a:ext cx="269874" cy="274639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9" y="0"/>
                    <a:pt x="11" y="0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31" y="23"/>
                    <a:pt x="47" y="41"/>
                    <a:pt x="59" y="55"/>
                  </a:cubicBezTo>
                  <a:cubicBezTo>
                    <a:pt x="87" y="86"/>
                    <a:pt x="101" y="102"/>
                    <a:pt x="101" y="102"/>
                  </a:cubicBezTo>
                  <a:cubicBezTo>
                    <a:pt x="101" y="102"/>
                    <a:pt x="85" y="88"/>
                    <a:pt x="52" y="57"/>
                  </a:cubicBezTo>
                  <a:cubicBezTo>
                    <a:pt x="38" y="45"/>
                    <a:pt x="22" y="3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6"/>
                    <a:pt x="0" y="4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4392" tIns="42185" rIns="84392" bIns="42185" anchor="t" anchorCtr="0">
              <a:noAutofit/>
            </a:bodyPr>
            <a:lstStyle/>
            <a:p>
              <a:endParaRPr sz="16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2371;p12"/>
          <p:cNvSpPr/>
          <p:nvPr/>
        </p:nvSpPr>
        <p:spPr>
          <a:xfrm>
            <a:off x="1791205" y="6164958"/>
            <a:ext cx="169505" cy="245922"/>
          </a:xfrm>
          <a:custGeom>
            <a:avLst/>
            <a:gdLst/>
            <a:ahLst/>
            <a:cxnLst/>
            <a:rect l="l" t="t" r="r" b="b"/>
            <a:pathLst>
              <a:path w="127" h="217" extrusionOk="0">
                <a:moveTo>
                  <a:pt x="0" y="0"/>
                </a:moveTo>
                <a:lnTo>
                  <a:pt x="0" y="18"/>
                </a:lnTo>
                <a:lnTo>
                  <a:pt x="0" y="28"/>
                </a:lnTo>
                <a:lnTo>
                  <a:pt x="0" y="217"/>
                </a:lnTo>
                <a:lnTo>
                  <a:pt x="127" y="217"/>
                </a:lnTo>
                <a:lnTo>
                  <a:pt x="127" y="18"/>
                </a:lnTo>
                <a:lnTo>
                  <a:pt x="24" y="18"/>
                </a:lnTo>
                <a:lnTo>
                  <a:pt x="24" y="0"/>
                </a:lnTo>
                <a:lnTo>
                  <a:pt x="0" y="0"/>
                </a:lnTo>
                <a:close/>
                <a:moveTo>
                  <a:pt x="38" y="204"/>
                </a:moveTo>
                <a:lnTo>
                  <a:pt x="13" y="204"/>
                </a:lnTo>
                <a:lnTo>
                  <a:pt x="13" y="188"/>
                </a:lnTo>
                <a:lnTo>
                  <a:pt x="38" y="188"/>
                </a:lnTo>
                <a:lnTo>
                  <a:pt x="38" y="204"/>
                </a:lnTo>
                <a:close/>
                <a:moveTo>
                  <a:pt x="38" y="176"/>
                </a:moveTo>
                <a:lnTo>
                  <a:pt x="13" y="176"/>
                </a:lnTo>
                <a:lnTo>
                  <a:pt x="13" y="160"/>
                </a:lnTo>
                <a:lnTo>
                  <a:pt x="38" y="160"/>
                </a:lnTo>
                <a:lnTo>
                  <a:pt x="38" y="176"/>
                </a:lnTo>
                <a:close/>
                <a:moveTo>
                  <a:pt x="38" y="148"/>
                </a:moveTo>
                <a:lnTo>
                  <a:pt x="13" y="148"/>
                </a:lnTo>
                <a:lnTo>
                  <a:pt x="13" y="132"/>
                </a:lnTo>
                <a:lnTo>
                  <a:pt x="38" y="132"/>
                </a:lnTo>
                <a:lnTo>
                  <a:pt x="38" y="148"/>
                </a:lnTo>
                <a:close/>
                <a:moveTo>
                  <a:pt x="75" y="204"/>
                </a:moveTo>
                <a:lnTo>
                  <a:pt x="51" y="204"/>
                </a:lnTo>
                <a:lnTo>
                  <a:pt x="51" y="188"/>
                </a:lnTo>
                <a:lnTo>
                  <a:pt x="75" y="188"/>
                </a:lnTo>
                <a:lnTo>
                  <a:pt x="75" y="204"/>
                </a:lnTo>
                <a:close/>
                <a:moveTo>
                  <a:pt x="75" y="176"/>
                </a:moveTo>
                <a:lnTo>
                  <a:pt x="51" y="176"/>
                </a:lnTo>
                <a:lnTo>
                  <a:pt x="51" y="160"/>
                </a:lnTo>
                <a:lnTo>
                  <a:pt x="75" y="160"/>
                </a:lnTo>
                <a:lnTo>
                  <a:pt x="75" y="176"/>
                </a:lnTo>
                <a:close/>
                <a:moveTo>
                  <a:pt x="75" y="148"/>
                </a:moveTo>
                <a:lnTo>
                  <a:pt x="51" y="148"/>
                </a:lnTo>
                <a:lnTo>
                  <a:pt x="51" y="132"/>
                </a:lnTo>
                <a:lnTo>
                  <a:pt x="75" y="132"/>
                </a:lnTo>
                <a:lnTo>
                  <a:pt x="75" y="148"/>
                </a:lnTo>
                <a:close/>
                <a:moveTo>
                  <a:pt x="113" y="204"/>
                </a:moveTo>
                <a:lnTo>
                  <a:pt x="88" y="204"/>
                </a:lnTo>
                <a:lnTo>
                  <a:pt x="88" y="188"/>
                </a:lnTo>
                <a:lnTo>
                  <a:pt x="113" y="188"/>
                </a:lnTo>
                <a:lnTo>
                  <a:pt x="113" y="204"/>
                </a:lnTo>
                <a:close/>
                <a:moveTo>
                  <a:pt x="113" y="176"/>
                </a:moveTo>
                <a:lnTo>
                  <a:pt x="88" y="176"/>
                </a:lnTo>
                <a:lnTo>
                  <a:pt x="88" y="160"/>
                </a:lnTo>
                <a:lnTo>
                  <a:pt x="113" y="160"/>
                </a:lnTo>
                <a:lnTo>
                  <a:pt x="113" y="176"/>
                </a:lnTo>
                <a:close/>
                <a:moveTo>
                  <a:pt x="113" y="148"/>
                </a:moveTo>
                <a:lnTo>
                  <a:pt x="88" y="148"/>
                </a:lnTo>
                <a:lnTo>
                  <a:pt x="88" y="132"/>
                </a:lnTo>
                <a:lnTo>
                  <a:pt x="113" y="132"/>
                </a:lnTo>
                <a:lnTo>
                  <a:pt x="113" y="148"/>
                </a:lnTo>
                <a:close/>
                <a:moveTo>
                  <a:pt x="113" y="117"/>
                </a:moveTo>
                <a:lnTo>
                  <a:pt x="13" y="117"/>
                </a:lnTo>
                <a:lnTo>
                  <a:pt x="13" y="31"/>
                </a:lnTo>
                <a:lnTo>
                  <a:pt x="113" y="31"/>
                </a:lnTo>
                <a:lnTo>
                  <a:pt x="113" y="117"/>
                </a:lnTo>
                <a:close/>
              </a:path>
            </a:pathLst>
          </a:custGeom>
          <a:solidFill>
            <a:srgbClr val="EF606B"/>
          </a:solidFill>
          <a:ln>
            <a:noFill/>
          </a:ln>
        </p:spPr>
        <p:txBody>
          <a:bodyPr spcFirstLastPara="1" wrap="square" lIns="84392" tIns="42185" rIns="84392" bIns="42185" anchor="t" anchorCtr="0">
            <a:noAutofit/>
          </a:bodyPr>
          <a:lstStyle/>
          <a:p>
            <a:endParaRPr sz="16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Прямоугольник 331">
            <a:extLst>
              <a:ext uri="{FF2B5EF4-FFF2-40B4-BE49-F238E27FC236}">
                <a16:creationId xmlns:a16="http://schemas.microsoft.com/office/drawing/2014/main" id="{1FE813E0-B526-4799-A461-0186B1C133FB}"/>
              </a:ext>
            </a:extLst>
          </p:cNvPr>
          <p:cNvSpPr/>
          <p:nvPr/>
        </p:nvSpPr>
        <p:spPr>
          <a:xfrm>
            <a:off x="2514789" y="1272840"/>
            <a:ext cx="8465018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92"/>
              </a:spcBef>
              <a:spcAft>
                <a:spcPts val="185"/>
              </a:spcAft>
            </a:pPr>
            <a:r>
              <a:rPr lang="ru-RU" sz="1292" b="1" dirty="0">
                <a:solidFill>
                  <a:srgbClr val="E9915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 основании идентификации с использованием</a:t>
            </a:r>
            <a:endParaRPr lang="ru-RU" sz="1292" b="1" u="sng" dirty="0">
              <a:solidFill>
                <a:srgbClr val="E9915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2458478" y="4117738"/>
            <a:ext cx="8075975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92" b="1" dirty="0">
                <a:solidFill>
                  <a:srgbClr val="E9915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Каналы оплаты и пополнения лицевых счетов</a:t>
            </a:r>
          </a:p>
        </p:txBody>
      </p:sp>
      <p:sp>
        <p:nvSpPr>
          <p:cNvPr id="404" name="Rectangle 17"/>
          <p:cNvSpPr/>
          <p:nvPr/>
        </p:nvSpPr>
        <p:spPr>
          <a:xfrm>
            <a:off x="1714746" y="3287616"/>
            <a:ext cx="1559730" cy="22935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108" b="1" dirty="0">
                <a:solidFill>
                  <a:srgbClr val="EC9455"/>
                </a:solidFill>
              </a:rPr>
              <a:t>ТРАНСПОНДЕР</a:t>
            </a:r>
          </a:p>
        </p:txBody>
      </p:sp>
      <p:sp>
        <p:nvSpPr>
          <p:cNvPr id="405" name="Rectangle 18"/>
          <p:cNvSpPr/>
          <p:nvPr/>
        </p:nvSpPr>
        <p:spPr>
          <a:xfrm>
            <a:off x="5691849" y="3256048"/>
            <a:ext cx="1559730" cy="22935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8" b="1" dirty="0">
                <a:solidFill>
                  <a:srgbClr val="F5CB09"/>
                </a:solidFill>
              </a:rPr>
              <a:t>ГРНЗ</a:t>
            </a:r>
          </a:p>
        </p:txBody>
      </p:sp>
      <p:pic>
        <p:nvPicPr>
          <p:cNvPr id="2" name="Изображение 1" descr="транспондер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95" y="1585667"/>
            <a:ext cx="1957760" cy="1491813"/>
          </a:xfrm>
          <a:prstGeom prst="rect">
            <a:avLst/>
          </a:prstGeom>
        </p:spPr>
      </p:pic>
      <p:pic>
        <p:nvPicPr>
          <p:cNvPr id="3" name="Изображение 2" descr="трраояаваолва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25" y="1810142"/>
            <a:ext cx="2835960" cy="713449"/>
          </a:xfrm>
          <a:prstGeom prst="rect">
            <a:avLst/>
          </a:prstGeom>
        </p:spPr>
      </p:pic>
      <p:grpSp>
        <p:nvGrpSpPr>
          <p:cNvPr id="116" name="Group 111"/>
          <p:cNvGrpSpPr/>
          <p:nvPr/>
        </p:nvGrpSpPr>
        <p:grpSpPr>
          <a:xfrm>
            <a:off x="2654026" y="3210740"/>
            <a:ext cx="131885" cy="131885"/>
            <a:chOff x="781050" y="2909152"/>
            <a:chExt cx="342900" cy="342900"/>
          </a:xfrm>
        </p:grpSpPr>
        <p:sp>
          <p:nvSpPr>
            <p:cNvPr id="117" name="Oval 113"/>
            <p:cNvSpPr/>
            <p:nvPr/>
          </p:nvSpPr>
          <p:spPr>
            <a:xfrm>
              <a:off x="781050" y="2909152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  <p:sp>
          <p:nvSpPr>
            <p:cNvPr id="118" name="Oval 114"/>
            <p:cNvSpPr/>
            <p:nvPr/>
          </p:nvSpPr>
          <p:spPr>
            <a:xfrm>
              <a:off x="838200" y="2966302"/>
              <a:ext cx="228600" cy="228600"/>
            </a:xfrm>
            <a:prstGeom prst="ellipse">
              <a:avLst/>
            </a:prstGeom>
            <a:solidFill>
              <a:srgbClr val="EC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cxnSp>
        <p:nvCxnSpPr>
          <p:cNvPr id="119" name="Straight Connector 112"/>
          <p:cNvCxnSpPr>
            <a:endCxn id="117" idx="0"/>
          </p:cNvCxnSpPr>
          <p:nvPr/>
        </p:nvCxnSpPr>
        <p:spPr>
          <a:xfrm>
            <a:off x="2719969" y="2871727"/>
            <a:ext cx="0" cy="33901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1"/>
          <p:cNvGrpSpPr/>
          <p:nvPr/>
        </p:nvGrpSpPr>
        <p:grpSpPr>
          <a:xfrm>
            <a:off x="5789990" y="3153185"/>
            <a:ext cx="131885" cy="131885"/>
            <a:chOff x="781050" y="2909152"/>
            <a:chExt cx="342900" cy="342900"/>
          </a:xfrm>
        </p:grpSpPr>
        <p:sp>
          <p:nvSpPr>
            <p:cNvPr id="121" name="Oval 113"/>
            <p:cNvSpPr/>
            <p:nvPr/>
          </p:nvSpPr>
          <p:spPr>
            <a:xfrm>
              <a:off x="781050" y="2909152"/>
              <a:ext cx="342900" cy="342900"/>
            </a:xfrm>
            <a:prstGeom prst="ellipse">
              <a:avLst/>
            </a:prstGeom>
            <a:solidFill>
              <a:schemeClr val="bg2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  <p:sp>
          <p:nvSpPr>
            <p:cNvPr id="122" name="Oval 114"/>
            <p:cNvSpPr/>
            <p:nvPr/>
          </p:nvSpPr>
          <p:spPr>
            <a:xfrm>
              <a:off x="838200" y="2966302"/>
              <a:ext cx="228600" cy="228600"/>
            </a:xfrm>
            <a:prstGeom prst="ellipse">
              <a:avLst/>
            </a:prstGeom>
            <a:solidFill>
              <a:srgbClr val="F5CB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cxnSp>
        <p:nvCxnSpPr>
          <p:cNvPr id="123" name="Straight Connector 112"/>
          <p:cNvCxnSpPr>
            <a:endCxn id="121" idx="0"/>
          </p:cNvCxnSpPr>
          <p:nvPr/>
        </p:nvCxnSpPr>
        <p:spPr>
          <a:xfrm>
            <a:off x="5855893" y="2421799"/>
            <a:ext cx="40" cy="73138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3FF2B527-C641-48FC-8CE0-FBAA59F8770D}"/>
              </a:ext>
            </a:extLst>
          </p:cNvPr>
          <p:cNvGrpSpPr/>
          <p:nvPr/>
        </p:nvGrpSpPr>
        <p:grpSpPr>
          <a:xfrm>
            <a:off x="-461773" y="145611"/>
            <a:ext cx="7986101" cy="691101"/>
            <a:chOff x="-784303" y="10663"/>
            <a:chExt cx="7228906" cy="1200329"/>
          </a:xfrm>
        </p:grpSpPr>
        <p:sp>
          <p:nvSpPr>
            <p:cNvPr id="95" name="Скругленный прямоугольник 334">
              <a:extLst>
                <a:ext uri="{FF2B5EF4-FFF2-40B4-BE49-F238E27FC236}">
                  <a16:creationId xmlns:a16="http://schemas.microsoft.com/office/drawing/2014/main" id="{376CD8AC-3611-4C04-B4D6-9D6370E04516}"/>
                </a:ext>
              </a:extLst>
            </p:cNvPr>
            <p:cNvSpPr/>
            <p:nvPr/>
          </p:nvSpPr>
          <p:spPr>
            <a:xfrm>
              <a:off x="-63471" y="10663"/>
              <a:ext cx="6474391" cy="1200329"/>
            </a:xfrm>
            <a:prstGeom prst="roundRect">
              <a:avLst>
                <a:gd name="adj" fmla="val 10000"/>
              </a:avLst>
            </a:prstGeom>
            <a:solidFill>
              <a:srgbClr val="E0873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Скругленный прямоугольник 4">
              <a:extLst>
                <a:ext uri="{FF2B5EF4-FFF2-40B4-BE49-F238E27FC236}">
                  <a16:creationId xmlns:a16="http://schemas.microsoft.com/office/drawing/2014/main" id="{73347BB4-29FB-4FAF-A420-24D3DB39B9C5}"/>
                </a:ext>
              </a:extLst>
            </p:cNvPr>
            <p:cNvSpPr/>
            <p:nvPr/>
          </p:nvSpPr>
          <p:spPr>
            <a:xfrm>
              <a:off x="-784303" y="21214"/>
              <a:ext cx="7228906" cy="1130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05" tIns="63305" rIns="63305" bIns="63305" numCol="1" spcCol="1270" anchor="ctr" anchorCtr="0">
              <a:noAutofit/>
            </a:bodyPr>
            <a:lstStyle/>
            <a:p>
              <a:pPr lvl="2"/>
              <a:r>
                <a:rPr lang="ru-RU" sz="1662" b="1" dirty="0"/>
                <a:t>ШИРОКИЙ ВЫБОР СПОСОБОВ ОПЛАТЫ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05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ДОРОГАКРИВАЯ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" r="6271" b="12307"/>
          <a:stretch/>
        </p:blipFill>
        <p:spPr>
          <a:xfrm>
            <a:off x="573367" y="3487326"/>
            <a:ext cx="8570633" cy="3106905"/>
          </a:xfrm>
          <a:prstGeom prst="rect">
            <a:avLst/>
          </a:prstGeom>
        </p:spPr>
      </p:pic>
      <p:pic>
        <p:nvPicPr>
          <p:cNvPr id="40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0329" y="278921"/>
            <a:ext cx="1303256" cy="26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110"/>
          <p:cNvGrpSpPr/>
          <p:nvPr/>
        </p:nvGrpSpPr>
        <p:grpSpPr>
          <a:xfrm>
            <a:off x="1327961" y="1619890"/>
            <a:ext cx="847273" cy="2008814"/>
            <a:chOff x="398832" y="1143787"/>
            <a:chExt cx="828675" cy="223894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398832" y="1143787"/>
              <a:ext cx="828675" cy="2238943"/>
            </a:xfrm>
            <a:custGeom>
              <a:avLst/>
              <a:gdLst/>
              <a:ahLst/>
              <a:cxnLst>
                <a:cxn ang="0">
                  <a:pos x="285" y="746"/>
                </a:cxn>
                <a:cxn ang="0">
                  <a:pos x="262" y="769"/>
                </a:cxn>
                <a:cxn ang="0">
                  <a:pos x="23" y="769"/>
                </a:cxn>
                <a:cxn ang="0">
                  <a:pos x="0" y="746"/>
                </a:cxn>
                <a:cxn ang="0">
                  <a:pos x="0" y="23"/>
                </a:cxn>
                <a:cxn ang="0">
                  <a:pos x="23" y="0"/>
                </a:cxn>
                <a:cxn ang="0">
                  <a:pos x="262" y="0"/>
                </a:cxn>
                <a:cxn ang="0">
                  <a:pos x="285" y="23"/>
                </a:cxn>
                <a:cxn ang="0">
                  <a:pos x="285" y="746"/>
                </a:cxn>
              </a:cxnLst>
              <a:rect l="0" t="0" r="r" b="b"/>
              <a:pathLst>
                <a:path w="285" h="769">
                  <a:moveTo>
                    <a:pt x="285" y="746"/>
                  </a:moveTo>
                  <a:cubicBezTo>
                    <a:pt x="285" y="759"/>
                    <a:pt x="275" y="769"/>
                    <a:pt x="262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10" y="769"/>
                    <a:pt x="0" y="759"/>
                    <a:pt x="0" y="7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75" y="0"/>
                    <a:pt x="285" y="10"/>
                    <a:pt x="285" y="23"/>
                  </a:cubicBezTo>
                  <a:lnTo>
                    <a:pt x="285" y="7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90000"/>
                    <a:lumOff val="10000"/>
                    <a:shade val="30000"/>
                    <a:satMod val="115000"/>
                  </a:schemeClr>
                </a:gs>
                <a:gs pos="50000">
                  <a:schemeClr val="tx2">
                    <a:lumMod val="90000"/>
                    <a:lumOff val="10000"/>
                    <a:shade val="67500"/>
                    <a:satMod val="115000"/>
                  </a:schemeClr>
                </a:gs>
                <a:gs pos="100000">
                  <a:schemeClr val="tx2">
                    <a:lumMod val="90000"/>
                    <a:lumOff val="1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488162" y="1225513"/>
              <a:ext cx="651917" cy="651917"/>
            </a:xfrm>
            <a:custGeom>
              <a:avLst/>
              <a:gdLst/>
              <a:ahLst/>
              <a:cxnLst>
                <a:cxn ang="0">
                  <a:pos x="224" y="211"/>
                </a:cxn>
                <a:cxn ang="0">
                  <a:pos x="211" y="224"/>
                </a:cxn>
                <a:cxn ang="0">
                  <a:pos x="13" y="224"/>
                </a:cxn>
                <a:cxn ang="0">
                  <a:pos x="0" y="211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11" y="0"/>
                </a:cxn>
                <a:cxn ang="0">
                  <a:pos x="224" y="13"/>
                </a:cxn>
                <a:cxn ang="0">
                  <a:pos x="224" y="211"/>
                </a:cxn>
              </a:cxnLst>
              <a:rect l="0" t="0" r="r" b="b"/>
              <a:pathLst>
                <a:path w="224" h="224">
                  <a:moveTo>
                    <a:pt x="224" y="211"/>
                  </a:moveTo>
                  <a:cubicBezTo>
                    <a:pt x="224" y="219"/>
                    <a:pt x="219" y="224"/>
                    <a:pt x="211" y="224"/>
                  </a:cubicBezTo>
                  <a:cubicBezTo>
                    <a:pt x="13" y="224"/>
                    <a:pt x="13" y="224"/>
                    <a:pt x="13" y="224"/>
                  </a:cubicBezTo>
                  <a:cubicBezTo>
                    <a:pt x="6" y="224"/>
                    <a:pt x="0" y="219"/>
                    <a:pt x="0" y="2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9" y="0"/>
                    <a:pt x="224" y="6"/>
                    <a:pt x="224" y="13"/>
                  </a:cubicBezTo>
                  <a:lnTo>
                    <a:pt x="224" y="2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0"/>
              <a:tileRect/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57" name="Oval 14"/>
            <p:cNvSpPr>
              <a:spLocks noChangeArrowheads="1"/>
            </p:cNvSpPr>
            <p:nvPr/>
          </p:nvSpPr>
          <p:spPr bwMode="auto">
            <a:xfrm>
              <a:off x="537578" y="1274930"/>
              <a:ext cx="553085" cy="553084"/>
            </a:xfrm>
            <a:prstGeom prst="ellipse">
              <a:avLst/>
            </a:prstGeom>
            <a:solidFill>
              <a:srgbClr val="E35B68"/>
            </a:solidFill>
            <a:ln>
              <a:noFill/>
              <a:headEnd/>
              <a:tailEnd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 baseline="-25000" dirty="0"/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537578" y="1274930"/>
              <a:ext cx="553085" cy="275592"/>
            </a:xfrm>
            <a:custGeom>
              <a:avLst/>
              <a:gdLst/>
              <a:ahLst/>
              <a:cxnLst>
                <a:cxn ang="0">
                  <a:pos x="95" y="13"/>
                </a:cxn>
                <a:cxn ang="0">
                  <a:pos x="177" y="95"/>
                </a:cxn>
                <a:cxn ang="0">
                  <a:pos x="190" y="95"/>
                </a:cxn>
                <a:cxn ang="0">
                  <a:pos x="95" y="0"/>
                </a:cxn>
                <a:cxn ang="0">
                  <a:pos x="0" y="95"/>
                </a:cxn>
                <a:cxn ang="0">
                  <a:pos x="14" y="95"/>
                </a:cxn>
                <a:cxn ang="0">
                  <a:pos x="95" y="13"/>
                </a:cxn>
              </a:cxnLst>
              <a:rect l="0" t="0" r="r" b="b"/>
              <a:pathLst>
                <a:path w="190" h="95">
                  <a:moveTo>
                    <a:pt x="95" y="13"/>
                  </a:moveTo>
                  <a:cubicBezTo>
                    <a:pt x="140" y="13"/>
                    <a:pt x="177" y="50"/>
                    <a:pt x="177" y="95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90" y="43"/>
                    <a:pt x="148" y="0"/>
                    <a:pt x="95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50"/>
                    <a:pt x="50" y="13"/>
                    <a:pt x="95" y="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2700000" scaled="0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488162" y="1938249"/>
              <a:ext cx="651917" cy="655718"/>
            </a:xfrm>
            <a:custGeom>
              <a:avLst/>
              <a:gdLst/>
              <a:ahLst/>
              <a:cxnLst>
                <a:cxn ang="0">
                  <a:pos x="224" y="212"/>
                </a:cxn>
                <a:cxn ang="0">
                  <a:pos x="211" y="225"/>
                </a:cxn>
                <a:cxn ang="0">
                  <a:pos x="13" y="225"/>
                </a:cxn>
                <a:cxn ang="0">
                  <a:pos x="0" y="212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11" y="0"/>
                </a:cxn>
                <a:cxn ang="0">
                  <a:pos x="224" y="13"/>
                </a:cxn>
                <a:cxn ang="0">
                  <a:pos x="224" y="212"/>
                </a:cxn>
              </a:cxnLst>
              <a:rect l="0" t="0" r="r" b="b"/>
              <a:pathLst>
                <a:path w="224" h="225">
                  <a:moveTo>
                    <a:pt x="224" y="212"/>
                  </a:moveTo>
                  <a:cubicBezTo>
                    <a:pt x="224" y="219"/>
                    <a:pt x="219" y="225"/>
                    <a:pt x="211" y="225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6" y="225"/>
                    <a:pt x="0" y="219"/>
                    <a:pt x="0" y="2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9" y="0"/>
                    <a:pt x="224" y="6"/>
                    <a:pt x="224" y="13"/>
                  </a:cubicBezTo>
                  <a:lnTo>
                    <a:pt x="224" y="2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0"/>
              <a:tileRect/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62" name="Oval 17"/>
            <p:cNvSpPr>
              <a:spLocks noChangeArrowheads="1"/>
            </p:cNvSpPr>
            <p:nvPr/>
          </p:nvSpPr>
          <p:spPr bwMode="auto">
            <a:xfrm>
              <a:off x="537578" y="1987665"/>
              <a:ext cx="553085" cy="556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lumOff val="25000"/>
                  </a:schemeClr>
                </a:gs>
                <a:gs pos="8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auto">
            <a:xfrm>
              <a:off x="537578" y="1987665"/>
              <a:ext cx="553085" cy="279393"/>
            </a:xfrm>
            <a:custGeom>
              <a:avLst/>
              <a:gdLst/>
              <a:ahLst/>
              <a:cxnLst>
                <a:cxn ang="0">
                  <a:pos x="95" y="14"/>
                </a:cxn>
                <a:cxn ang="0">
                  <a:pos x="177" y="96"/>
                </a:cxn>
                <a:cxn ang="0">
                  <a:pos x="190" y="96"/>
                </a:cxn>
                <a:cxn ang="0">
                  <a:pos x="95" y="0"/>
                </a:cxn>
                <a:cxn ang="0">
                  <a:pos x="0" y="96"/>
                </a:cxn>
                <a:cxn ang="0">
                  <a:pos x="14" y="96"/>
                </a:cxn>
                <a:cxn ang="0">
                  <a:pos x="95" y="14"/>
                </a:cxn>
              </a:cxnLst>
              <a:rect l="0" t="0" r="r" b="b"/>
              <a:pathLst>
                <a:path w="190" h="96">
                  <a:moveTo>
                    <a:pt x="95" y="14"/>
                  </a:moveTo>
                  <a:cubicBezTo>
                    <a:pt x="140" y="14"/>
                    <a:pt x="177" y="50"/>
                    <a:pt x="177" y="96"/>
                  </a:cubicBezTo>
                  <a:cubicBezTo>
                    <a:pt x="190" y="96"/>
                    <a:pt x="190" y="96"/>
                    <a:pt x="190" y="96"/>
                  </a:cubicBezTo>
                  <a:cubicBezTo>
                    <a:pt x="190" y="43"/>
                    <a:pt x="148" y="0"/>
                    <a:pt x="95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50"/>
                    <a:pt x="50" y="14"/>
                    <a:pt x="95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2700000" scaled="0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488161" y="2654787"/>
              <a:ext cx="651917" cy="651917"/>
            </a:xfrm>
            <a:custGeom>
              <a:avLst/>
              <a:gdLst/>
              <a:ahLst/>
              <a:cxnLst>
                <a:cxn ang="0">
                  <a:pos x="224" y="211"/>
                </a:cxn>
                <a:cxn ang="0">
                  <a:pos x="211" y="224"/>
                </a:cxn>
                <a:cxn ang="0">
                  <a:pos x="13" y="224"/>
                </a:cxn>
                <a:cxn ang="0">
                  <a:pos x="0" y="211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11" y="0"/>
                </a:cxn>
                <a:cxn ang="0">
                  <a:pos x="224" y="13"/>
                </a:cxn>
                <a:cxn ang="0">
                  <a:pos x="224" y="211"/>
                </a:cxn>
              </a:cxnLst>
              <a:rect l="0" t="0" r="r" b="b"/>
              <a:pathLst>
                <a:path w="224" h="224">
                  <a:moveTo>
                    <a:pt x="224" y="211"/>
                  </a:moveTo>
                  <a:cubicBezTo>
                    <a:pt x="224" y="218"/>
                    <a:pt x="219" y="224"/>
                    <a:pt x="211" y="224"/>
                  </a:cubicBezTo>
                  <a:cubicBezTo>
                    <a:pt x="13" y="224"/>
                    <a:pt x="13" y="224"/>
                    <a:pt x="13" y="224"/>
                  </a:cubicBezTo>
                  <a:cubicBezTo>
                    <a:pt x="6" y="224"/>
                    <a:pt x="0" y="218"/>
                    <a:pt x="0" y="2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9" y="0"/>
                    <a:pt x="224" y="5"/>
                    <a:pt x="224" y="13"/>
                  </a:cubicBezTo>
                  <a:lnTo>
                    <a:pt x="224" y="2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0"/>
              <a:tileRect/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65" name="Oval 20"/>
            <p:cNvSpPr>
              <a:spLocks noChangeArrowheads="1"/>
            </p:cNvSpPr>
            <p:nvPr/>
          </p:nvSpPr>
          <p:spPr bwMode="auto">
            <a:xfrm>
              <a:off x="537580" y="2704204"/>
              <a:ext cx="553085" cy="55308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lumOff val="25000"/>
                  </a:schemeClr>
                </a:gs>
                <a:gs pos="8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537577" y="2704204"/>
              <a:ext cx="553083" cy="275592"/>
            </a:xfrm>
            <a:custGeom>
              <a:avLst/>
              <a:gdLst/>
              <a:ahLst/>
              <a:cxnLst>
                <a:cxn ang="0">
                  <a:pos x="95" y="13"/>
                </a:cxn>
                <a:cxn ang="0">
                  <a:pos x="177" y="95"/>
                </a:cxn>
                <a:cxn ang="0">
                  <a:pos x="190" y="95"/>
                </a:cxn>
                <a:cxn ang="0">
                  <a:pos x="95" y="0"/>
                </a:cxn>
                <a:cxn ang="0">
                  <a:pos x="0" y="95"/>
                </a:cxn>
                <a:cxn ang="0">
                  <a:pos x="14" y="95"/>
                </a:cxn>
                <a:cxn ang="0">
                  <a:pos x="95" y="13"/>
                </a:cxn>
              </a:cxnLst>
              <a:rect l="0" t="0" r="r" b="b"/>
              <a:pathLst>
                <a:path w="190" h="95">
                  <a:moveTo>
                    <a:pt x="95" y="13"/>
                  </a:moveTo>
                  <a:cubicBezTo>
                    <a:pt x="140" y="13"/>
                    <a:pt x="177" y="50"/>
                    <a:pt x="177" y="95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90" y="42"/>
                    <a:pt x="148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50"/>
                    <a:pt x="50" y="13"/>
                    <a:pt x="95" y="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2700000" scaled="0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grpSp>
          <p:nvGrpSpPr>
            <p:cNvPr id="67" name="Group 58"/>
            <p:cNvGrpSpPr/>
            <p:nvPr/>
          </p:nvGrpSpPr>
          <p:grpSpPr>
            <a:xfrm>
              <a:off x="623104" y="1349054"/>
              <a:ext cx="389639" cy="1638343"/>
              <a:chOff x="1254125" y="1450975"/>
              <a:chExt cx="325446" cy="1368425"/>
            </a:xfrm>
          </p:grpSpPr>
          <p:sp>
            <p:nvSpPr>
              <p:cNvPr id="68" name="Moon 18"/>
              <p:cNvSpPr/>
              <p:nvPr/>
            </p:nvSpPr>
            <p:spPr>
              <a:xfrm rot="5400000">
                <a:off x="1335486" y="1369614"/>
                <a:ext cx="162724" cy="325446"/>
              </a:xfrm>
              <a:prstGeom prst="moon">
                <a:avLst/>
              </a:prstGeom>
              <a:gradFill flip="none" rotWithShape="1">
                <a:gsLst>
                  <a:gs pos="0">
                    <a:schemeClr val="bg1">
                      <a:alpha val="41000"/>
                    </a:schemeClr>
                  </a:gs>
                  <a:gs pos="86000">
                    <a:schemeClr val="bg1">
                      <a:alpha val="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46"/>
              </a:p>
            </p:txBody>
          </p:sp>
          <p:sp>
            <p:nvSpPr>
              <p:cNvPr id="69" name="Moon 19"/>
              <p:cNvSpPr/>
              <p:nvPr/>
            </p:nvSpPr>
            <p:spPr>
              <a:xfrm rot="5400000">
                <a:off x="1335486" y="1972864"/>
                <a:ext cx="162724" cy="325446"/>
              </a:xfrm>
              <a:prstGeom prst="moon">
                <a:avLst/>
              </a:prstGeom>
              <a:gradFill flip="none" rotWithShape="1">
                <a:gsLst>
                  <a:gs pos="0">
                    <a:schemeClr val="bg1">
                      <a:alpha val="41000"/>
                    </a:schemeClr>
                  </a:gs>
                  <a:gs pos="86000">
                    <a:schemeClr val="bg1">
                      <a:alpha val="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46"/>
              </a:p>
            </p:txBody>
          </p:sp>
          <p:sp>
            <p:nvSpPr>
              <p:cNvPr id="70" name="Moon 20"/>
              <p:cNvSpPr/>
              <p:nvPr/>
            </p:nvSpPr>
            <p:spPr>
              <a:xfrm rot="5400000">
                <a:off x="1335486" y="2575315"/>
                <a:ext cx="162724" cy="325446"/>
              </a:xfrm>
              <a:prstGeom prst="mo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alpha val="41000"/>
                    </a:schemeClr>
                  </a:gs>
                  <a:gs pos="86000">
                    <a:schemeClr val="bg1">
                      <a:alpha val="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46"/>
              </a:p>
            </p:txBody>
          </p:sp>
        </p:grpSp>
      </p:grpSp>
      <p:grpSp>
        <p:nvGrpSpPr>
          <p:cNvPr id="71" name="Group 21"/>
          <p:cNvGrpSpPr/>
          <p:nvPr/>
        </p:nvGrpSpPr>
        <p:grpSpPr>
          <a:xfrm>
            <a:off x="2381078" y="1599480"/>
            <a:ext cx="1580322" cy="2362100"/>
            <a:chOff x="338904" y="1014439"/>
            <a:chExt cx="4079075" cy="3508922"/>
          </a:xfrm>
        </p:grpSpPr>
        <p:sp>
          <p:nvSpPr>
            <p:cNvPr id="72" name="Rectangle 24"/>
            <p:cNvSpPr/>
            <p:nvPr/>
          </p:nvSpPr>
          <p:spPr>
            <a:xfrm>
              <a:off x="407750" y="1508962"/>
              <a:ext cx="4010229" cy="30143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 dirty="0"/>
            </a:p>
          </p:txBody>
        </p:sp>
        <p:sp>
          <p:nvSpPr>
            <p:cNvPr id="73" name="Rectangle 25"/>
            <p:cNvSpPr/>
            <p:nvPr/>
          </p:nvSpPr>
          <p:spPr>
            <a:xfrm>
              <a:off x="338904" y="1014439"/>
              <a:ext cx="4010229" cy="365760"/>
            </a:xfrm>
            <a:prstGeom prst="rect">
              <a:avLst/>
            </a:prstGeom>
            <a:solidFill>
              <a:srgbClr val="E35B68"/>
            </a:solidFill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38" b="1" dirty="0"/>
                <a:t>ЦАФАП </a:t>
              </a:r>
            </a:p>
            <a:p>
              <a:pPr algn="ctr"/>
              <a:r>
                <a:rPr lang="ru-RU" sz="738" b="1" dirty="0"/>
                <a:t>РОСТРАНСНАДЗОРА</a:t>
              </a:r>
            </a:p>
          </p:txBody>
        </p:sp>
      </p:grpSp>
      <p:grpSp>
        <p:nvGrpSpPr>
          <p:cNvPr id="74" name="Group 111"/>
          <p:cNvGrpSpPr/>
          <p:nvPr/>
        </p:nvGrpSpPr>
        <p:grpSpPr>
          <a:xfrm>
            <a:off x="5215368" y="1594948"/>
            <a:ext cx="847273" cy="2008814"/>
            <a:chOff x="3260385" y="1143787"/>
            <a:chExt cx="828675" cy="223894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5" name="Freeform 5"/>
            <p:cNvSpPr>
              <a:spLocks/>
            </p:cNvSpPr>
            <p:nvPr/>
          </p:nvSpPr>
          <p:spPr bwMode="auto">
            <a:xfrm>
              <a:off x="3260385" y="1143787"/>
              <a:ext cx="828675" cy="2238943"/>
            </a:xfrm>
            <a:custGeom>
              <a:avLst/>
              <a:gdLst/>
              <a:ahLst/>
              <a:cxnLst>
                <a:cxn ang="0">
                  <a:pos x="285" y="746"/>
                </a:cxn>
                <a:cxn ang="0">
                  <a:pos x="262" y="769"/>
                </a:cxn>
                <a:cxn ang="0">
                  <a:pos x="23" y="769"/>
                </a:cxn>
                <a:cxn ang="0">
                  <a:pos x="0" y="746"/>
                </a:cxn>
                <a:cxn ang="0">
                  <a:pos x="0" y="23"/>
                </a:cxn>
                <a:cxn ang="0">
                  <a:pos x="23" y="0"/>
                </a:cxn>
                <a:cxn ang="0">
                  <a:pos x="262" y="0"/>
                </a:cxn>
                <a:cxn ang="0">
                  <a:pos x="285" y="23"/>
                </a:cxn>
                <a:cxn ang="0">
                  <a:pos x="285" y="746"/>
                </a:cxn>
              </a:cxnLst>
              <a:rect l="0" t="0" r="r" b="b"/>
              <a:pathLst>
                <a:path w="285" h="769">
                  <a:moveTo>
                    <a:pt x="285" y="746"/>
                  </a:moveTo>
                  <a:cubicBezTo>
                    <a:pt x="285" y="759"/>
                    <a:pt x="275" y="769"/>
                    <a:pt x="262" y="769"/>
                  </a:cubicBezTo>
                  <a:cubicBezTo>
                    <a:pt x="23" y="769"/>
                    <a:pt x="23" y="769"/>
                    <a:pt x="23" y="769"/>
                  </a:cubicBezTo>
                  <a:cubicBezTo>
                    <a:pt x="10" y="769"/>
                    <a:pt x="0" y="759"/>
                    <a:pt x="0" y="7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75" y="0"/>
                    <a:pt x="285" y="10"/>
                    <a:pt x="285" y="23"/>
                  </a:cubicBezTo>
                  <a:lnTo>
                    <a:pt x="285" y="74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90000"/>
                    <a:lumOff val="10000"/>
                    <a:shade val="30000"/>
                    <a:satMod val="115000"/>
                  </a:schemeClr>
                </a:gs>
                <a:gs pos="50000">
                  <a:schemeClr val="tx2">
                    <a:lumMod val="90000"/>
                    <a:lumOff val="10000"/>
                    <a:shade val="67500"/>
                    <a:satMod val="115000"/>
                  </a:schemeClr>
                </a:gs>
                <a:gs pos="100000">
                  <a:schemeClr val="tx2">
                    <a:lumMod val="90000"/>
                    <a:lumOff val="1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76" name="Freeform 13"/>
            <p:cNvSpPr>
              <a:spLocks/>
            </p:cNvSpPr>
            <p:nvPr/>
          </p:nvSpPr>
          <p:spPr bwMode="auto">
            <a:xfrm>
              <a:off x="3349715" y="1225513"/>
              <a:ext cx="651917" cy="651917"/>
            </a:xfrm>
            <a:custGeom>
              <a:avLst/>
              <a:gdLst/>
              <a:ahLst/>
              <a:cxnLst>
                <a:cxn ang="0">
                  <a:pos x="224" y="211"/>
                </a:cxn>
                <a:cxn ang="0">
                  <a:pos x="211" y="224"/>
                </a:cxn>
                <a:cxn ang="0">
                  <a:pos x="13" y="224"/>
                </a:cxn>
                <a:cxn ang="0">
                  <a:pos x="0" y="211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11" y="0"/>
                </a:cxn>
                <a:cxn ang="0">
                  <a:pos x="224" y="13"/>
                </a:cxn>
                <a:cxn ang="0">
                  <a:pos x="224" y="211"/>
                </a:cxn>
              </a:cxnLst>
              <a:rect l="0" t="0" r="r" b="b"/>
              <a:pathLst>
                <a:path w="224" h="224">
                  <a:moveTo>
                    <a:pt x="224" y="211"/>
                  </a:moveTo>
                  <a:cubicBezTo>
                    <a:pt x="224" y="219"/>
                    <a:pt x="219" y="224"/>
                    <a:pt x="211" y="224"/>
                  </a:cubicBezTo>
                  <a:cubicBezTo>
                    <a:pt x="13" y="224"/>
                    <a:pt x="13" y="224"/>
                    <a:pt x="13" y="224"/>
                  </a:cubicBezTo>
                  <a:cubicBezTo>
                    <a:pt x="6" y="224"/>
                    <a:pt x="0" y="219"/>
                    <a:pt x="0" y="2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9" y="0"/>
                    <a:pt x="224" y="6"/>
                    <a:pt x="224" y="13"/>
                  </a:cubicBezTo>
                  <a:lnTo>
                    <a:pt x="224" y="2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0"/>
              <a:tileRect/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77" name="Oval 14"/>
            <p:cNvSpPr>
              <a:spLocks noChangeArrowheads="1"/>
            </p:cNvSpPr>
            <p:nvPr/>
          </p:nvSpPr>
          <p:spPr bwMode="auto">
            <a:xfrm>
              <a:off x="3399131" y="1274930"/>
              <a:ext cx="553085" cy="55308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lumOff val="25000"/>
                  </a:schemeClr>
                </a:gs>
                <a:gs pos="8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 baseline="-25000" dirty="0"/>
            </a:p>
          </p:txBody>
        </p:sp>
        <p:sp>
          <p:nvSpPr>
            <p:cNvPr id="78" name="Freeform 15"/>
            <p:cNvSpPr>
              <a:spLocks/>
            </p:cNvSpPr>
            <p:nvPr/>
          </p:nvSpPr>
          <p:spPr bwMode="auto">
            <a:xfrm>
              <a:off x="3399131" y="1274930"/>
              <a:ext cx="553085" cy="275592"/>
            </a:xfrm>
            <a:custGeom>
              <a:avLst/>
              <a:gdLst/>
              <a:ahLst/>
              <a:cxnLst>
                <a:cxn ang="0">
                  <a:pos x="95" y="13"/>
                </a:cxn>
                <a:cxn ang="0">
                  <a:pos x="177" y="95"/>
                </a:cxn>
                <a:cxn ang="0">
                  <a:pos x="190" y="95"/>
                </a:cxn>
                <a:cxn ang="0">
                  <a:pos x="95" y="0"/>
                </a:cxn>
                <a:cxn ang="0">
                  <a:pos x="0" y="95"/>
                </a:cxn>
                <a:cxn ang="0">
                  <a:pos x="14" y="95"/>
                </a:cxn>
                <a:cxn ang="0">
                  <a:pos x="95" y="13"/>
                </a:cxn>
              </a:cxnLst>
              <a:rect l="0" t="0" r="r" b="b"/>
              <a:pathLst>
                <a:path w="190" h="95">
                  <a:moveTo>
                    <a:pt x="95" y="13"/>
                  </a:moveTo>
                  <a:cubicBezTo>
                    <a:pt x="140" y="13"/>
                    <a:pt x="177" y="50"/>
                    <a:pt x="177" y="95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90" y="43"/>
                    <a:pt x="148" y="0"/>
                    <a:pt x="95" y="0"/>
                  </a:cubicBezTo>
                  <a:cubicBezTo>
                    <a:pt x="43" y="0"/>
                    <a:pt x="0" y="43"/>
                    <a:pt x="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50"/>
                    <a:pt x="50" y="13"/>
                    <a:pt x="95" y="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2700000" scaled="0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79" name="Freeform 16"/>
            <p:cNvSpPr>
              <a:spLocks/>
            </p:cNvSpPr>
            <p:nvPr/>
          </p:nvSpPr>
          <p:spPr bwMode="auto">
            <a:xfrm>
              <a:off x="3349715" y="1938249"/>
              <a:ext cx="651917" cy="655718"/>
            </a:xfrm>
            <a:custGeom>
              <a:avLst/>
              <a:gdLst/>
              <a:ahLst/>
              <a:cxnLst>
                <a:cxn ang="0">
                  <a:pos x="224" y="212"/>
                </a:cxn>
                <a:cxn ang="0">
                  <a:pos x="211" y="225"/>
                </a:cxn>
                <a:cxn ang="0">
                  <a:pos x="13" y="225"/>
                </a:cxn>
                <a:cxn ang="0">
                  <a:pos x="0" y="212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11" y="0"/>
                </a:cxn>
                <a:cxn ang="0">
                  <a:pos x="224" y="13"/>
                </a:cxn>
                <a:cxn ang="0">
                  <a:pos x="224" y="212"/>
                </a:cxn>
              </a:cxnLst>
              <a:rect l="0" t="0" r="r" b="b"/>
              <a:pathLst>
                <a:path w="224" h="225">
                  <a:moveTo>
                    <a:pt x="224" y="212"/>
                  </a:moveTo>
                  <a:cubicBezTo>
                    <a:pt x="224" y="219"/>
                    <a:pt x="219" y="225"/>
                    <a:pt x="211" y="225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6" y="225"/>
                    <a:pt x="0" y="219"/>
                    <a:pt x="0" y="2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9" y="0"/>
                    <a:pt x="224" y="6"/>
                    <a:pt x="224" y="13"/>
                  </a:cubicBezTo>
                  <a:lnTo>
                    <a:pt x="224" y="2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0"/>
              <a:tileRect/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80" name="Oval 17"/>
            <p:cNvSpPr>
              <a:spLocks noChangeArrowheads="1"/>
            </p:cNvSpPr>
            <p:nvPr/>
          </p:nvSpPr>
          <p:spPr bwMode="auto">
            <a:xfrm>
              <a:off x="3399131" y="1987665"/>
              <a:ext cx="553085" cy="556885"/>
            </a:xfrm>
            <a:prstGeom prst="ellipse">
              <a:avLst/>
            </a:prstGeom>
            <a:solidFill>
              <a:srgbClr val="F5CB09"/>
            </a:solidFill>
            <a:ln>
              <a:noFill/>
              <a:headEnd/>
              <a:tailEnd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81" name="Freeform 18"/>
            <p:cNvSpPr>
              <a:spLocks/>
            </p:cNvSpPr>
            <p:nvPr/>
          </p:nvSpPr>
          <p:spPr bwMode="auto">
            <a:xfrm>
              <a:off x="3399131" y="1987665"/>
              <a:ext cx="553085" cy="279393"/>
            </a:xfrm>
            <a:custGeom>
              <a:avLst/>
              <a:gdLst/>
              <a:ahLst/>
              <a:cxnLst>
                <a:cxn ang="0">
                  <a:pos x="95" y="14"/>
                </a:cxn>
                <a:cxn ang="0">
                  <a:pos x="177" y="96"/>
                </a:cxn>
                <a:cxn ang="0">
                  <a:pos x="190" y="96"/>
                </a:cxn>
                <a:cxn ang="0">
                  <a:pos x="95" y="0"/>
                </a:cxn>
                <a:cxn ang="0">
                  <a:pos x="0" y="96"/>
                </a:cxn>
                <a:cxn ang="0">
                  <a:pos x="14" y="96"/>
                </a:cxn>
                <a:cxn ang="0">
                  <a:pos x="95" y="14"/>
                </a:cxn>
              </a:cxnLst>
              <a:rect l="0" t="0" r="r" b="b"/>
              <a:pathLst>
                <a:path w="190" h="96">
                  <a:moveTo>
                    <a:pt x="95" y="14"/>
                  </a:moveTo>
                  <a:cubicBezTo>
                    <a:pt x="140" y="14"/>
                    <a:pt x="177" y="50"/>
                    <a:pt x="177" y="96"/>
                  </a:cubicBezTo>
                  <a:cubicBezTo>
                    <a:pt x="190" y="96"/>
                    <a:pt x="190" y="96"/>
                    <a:pt x="190" y="96"/>
                  </a:cubicBezTo>
                  <a:cubicBezTo>
                    <a:pt x="190" y="43"/>
                    <a:pt x="148" y="0"/>
                    <a:pt x="95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50"/>
                    <a:pt x="50" y="14"/>
                    <a:pt x="95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2700000" scaled="0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82" name="Freeform 19"/>
            <p:cNvSpPr>
              <a:spLocks/>
            </p:cNvSpPr>
            <p:nvPr/>
          </p:nvSpPr>
          <p:spPr bwMode="auto">
            <a:xfrm>
              <a:off x="3349714" y="2654787"/>
              <a:ext cx="651917" cy="651917"/>
            </a:xfrm>
            <a:custGeom>
              <a:avLst/>
              <a:gdLst/>
              <a:ahLst/>
              <a:cxnLst>
                <a:cxn ang="0">
                  <a:pos x="224" y="211"/>
                </a:cxn>
                <a:cxn ang="0">
                  <a:pos x="211" y="224"/>
                </a:cxn>
                <a:cxn ang="0">
                  <a:pos x="13" y="224"/>
                </a:cxn>
                <a:cxn ang="0">
                  <a:pos x="0" y="211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11" y="0"/>
                </a:cxn>
                <a:cxn ang="0">
                  <a:pos x="224" y="13"/>
                </a:cxn>
                <a:cxn ang="0">
                  <a:pos x="224" y="211"/>
                </a:cxn>
              </a:cxnLst>
              <a:rect l="0" t="0" r="r" b="b"/>
              <a:pathLst>
                <a:path w="224" h="224">
                  <a:moveTo>
                    <a:pt x="224" y="211"/>
                  </a:moveTo>
                  <a:cubicBezTo>
                    <a:pt x="224" y="218"/>
                    <a:pt x="219" y="224"/>
                    <a:pt x="211" y="224"/>
                  </a:cubicBezTo>
                  <a:cubicBezTo>
                    <a:pt x="13" y="224"/>
                    <a:pt x="13" y="224"/>
                    <a:pt x="13" y="224"/>
                  </a:cubicBezTo>
                  <a:cubicBezTo>
                    <a:pt x="6" y="224"/>
                    <a:pt x="0" y="218"/>
                    <a:pt x="0" y="2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9" y="0"/>
                    <a:pt x="224" y="5"/>
                    <a:pt x="224" y="13"/>
                  </a:cubicBezTo>
                  <a:lnTo>
                    <a:pt x="224" y="2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5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0"/>
              <a:tileRect/>
            </a:gra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83" name="Oval 20"/>
            <p:cNvSpPr>
              <a:spLocks noChangeArrowheads="1"/>
            </p:cNvSpPr>
            <p:nvPr/>
          </p:nvSpPr>
          <p:spPr bwMode="auto">
            <a:xfrm>
              <a:off x="3399133" y="2704204"/>
              <a:ext cx="553085" cy="55308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lumOff val="25000"/>
                  </a:schemeClr>
                </a:gs>
                <a:gs pos="80000">
                  <a:schemeClr val="tx2">
                    <a:lumMod val="90000"/>
                    <a:lumOff val="10000"/>
                  </a:schemeClr>
                </a:gs>
                <a:gs pos="100000">
                  <a:schemeClr val="tx1">
                    <a:lumMod val="90000"/>
                    <a:lumOff val="10000"/>
                  </a:scheme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sp>
          <p:nvSpPr>
            <p:cNvPr id="84" name="Freeform 21"/>
            <p:cNvSpPr>
              <a:spLocks/>
            </p:cNvSpPr>
            <p:nvPr/>
          </p:nvSpPr>
          <p:spPr bwMode="auto">
            <a:xfrm>
              <a:off x="3399130" y="2704204"/>
              <a:ext cx="553083" cy="275592"/>
            </a:xfrm>
            <a:custGeom>
              <a:avLst/>
              <a:gdLst/>
              <a:ahLst/>
              <a:cxnLst>
                <a:cxn ang="0">
                  <a:pos x="95" y="13"/>
                </a:cxn>
                <a:cxn ang="0">
                  <a:pos x="177" y="95"/>
                </a:cxn>
                <a:cxn ang="0">
                  <a:pos x="190" y="95"/>
                </a:cxn>
                <a:cxn ang="0">
                  <a:pos x="95" y="0"/>
                </a:cxn>
                <a:cxn ang="0">
                  <a:pos x="0" y="95"/>
                </a:cxn>
                <a:cxn ang="0">
                  <a:pos x="14" y="95"/>
                </a:cxn>
                <a:cxn ang="0">
                  <a:pos x="95" y="13"/>
                </a:cxn>
              </a:cxnLst>
              <a:rect l="0" t="0" r="r" b="b"/>
              <a:pathLst>
                <a:path w="190" h="95">
                  <a:moveTo>
                    <a:pt x="95" y="13"/>
                  </a:moveTo>
                  <a:cubicBezTo>
                    <a:pt x="140" y="13"/>
                    <a:pt x="177" y="50"/>
                    <a:pt x="177" y="95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90" y="42"/>
                    <a:pt x="148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50"/>
                    <a:pt x="50" y="13"/>
                    <a:pt x="95" y="1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2">
                    <a:lumMod val="90000"/>
                    <a:lumOff val="10000"/>
                  </a:schemeClr>
                </a:gs>
              </a:gsLst>
              <a:lin ang="2700000" scaled="0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/>
            </a:p>
          </p:txBody>
        </p:sp>
        <p:grpSp>
          <p:nvGrpSpPr>
            <p:cNvPr id="85" name="Group 58"/>
            <p:cNvGrpSpPr/>
            <p:nvPr/>
          </p:nvGrpSpPr>
          <p:grpSpPr>
            <a:xfrm>
              <a:off x="3484657" y="1349054"/>
              <a:ext cx="389639" cy="1638343"/>
              <a:chOff x="1254125" y="1450975"/>
              <a:chExt cx="325446" cy="1368425"/>
            </a:xfrm>
          </p:grpSpPr>
          <p:sp>
            <p:nvSpPr>
              <p:cNvPr id="86" name="Moon 81"/>
              <p:cNvSpPr/>
              <p:nvPr/>
            </p:nvSpPr>
            <p:spPr>
              <a:xfrm rot="5400000">
                <a:off x="1335486" y="1369614"/>
                <a:ext cx="162724" cy="325446"/>
              </a:xfrm>
              <a:prstGeom prst="moon">
                <a:avLst/>
              </a:prstGeom>
              <a:gradFill flip="none" rotWithShape="1">
                <a:gsLst>
                  <a:gs pos="0">
                    <a:schemeClr val="bg1">
                      <a:alpha val="41000"/>
                    </a:schemeClr>
                  </a:gs>
                  <a:gs pos="86000">
                    <a:schemeClr val="bg1">
                      <a:alpha val="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46"/>
              </a:p>
            </p:txBody>
          </p:sp>
          <p:sp>
            <p:nvSpPr>
              <p:cNvPr id="87" name="Moon 82"/>
              <p:cNvSpPr/>
              <p:nvPr/>
            </p:nvSpPr>
            <p:spPr>
              <a:xfrm rot="5400000">
                <a:off x="1335486" y="1972864"/>
                <a:ext cx="162724" cy="325446"/>
              </a:xfrm>
              <a:prstGeom prst="moon">
                <a:avLst/>
              </a:prstGeom>
              <a:gradFill flip="none" rotWithShape="1">
                <a:gsLst>
                  <a:gs pos="0">
                    <a:schemeClr val="bg1">
                      <a:alpha val="41000"/>
                    </a:schemeClr>
                  </a:gs>
                  <a:gs pos="86000">
                    <a:schemeClr val="bg1">
                      <a:alpha val="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46"/>
              </a:p>
            </p:txBody>
          </p:sp>
          <p:sp>
            <p:nvSpPr>
              <p:cNvPr id="88" name="Moon 83"/>
              <p:cNvSpPr/>
              <p:nvPr/>
            </p:nvSpPr>
            <p:spPr>
              <a:xfrm rot="5400000">
                <a:off x="1335486" y="2575315"/>
                <a:ext cx="162724" cy="325446"/>
              </a:xfrm>
              <a:prstGeom prst="mo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alpha val="41000"/>
                    </a:schemeClr>
                  </a:gs>
                  <a:gs pos="86000">
                    <a:schemeClr val="bg1">
                      <a:alpha val="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46"/>
              </a:p>
            </p:txBody>
          </p:sp>
        </p:grpSp>
      </p:grpSp>
      <p:grpSp>
        <p:nvGrpSpPr>
          <p:cNvPr id="89" name="Group 21"/>
          <p:cNvGrpSpPr/>
          <p:nvPr/>
        </p:nvGrpSpPr>
        <p:grpSpPr>
          <a:xfrm>
            <a:off x="6276416" y="1545600"/>
            <a:ext cx="1553649" cy="2485015"/>
            <a:chOff x="407750" y="823055"/>
            <a:chExt cx="4010229" cy="3700306"/>
          </a:xfrm>
        </p:grpSpPr>
        <p:sp>
          <p:nvSpPr>
            <p:cNvPr id="90" name="Rectangle 87"/>
            <p:cNvSpPr/>
            <p:nvPr/>
          </p:nvSpPr>
          <p:spPr>
            <a:xfrm>
              <a:off x="407750" y="1508962"/>
              <a:ext cx="4010229" cy="30143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 dirty="0"/>
            </a:p>
          </p:txBody>
        </p:sp>
        <p:sp>
          <p:nvSpPr>
            <p:cNvPr id="91" name="Rectangle 88"/>
            <p:cNvSpPr/>
            <p:nvPr/>
          </p:nvSpPr>
          <p:spPr>
            <a:xfrm>
              <a:off x="407750" y="823055"/>
              <a:ext cx="4010229" cy="676383"/>
            </a:xfrm>
            <a:prstGeom prst="rect">
              <a:avLst/>
            </a:prstGeom>
            <a:solidFill>
              <a:srgbClr val="F5CB09"/>
            </a:solidFill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38" b="1" dirty="0"/>
                <a:t>Совместные рейды</a:t>
              </a:r>
            </a:p>
            <a:p>
              <a:pPr algn="ctr"/>
              <a:r>
                <a:rPr lang="ru-RU" sz="738" b="1" dirty="0"/>
                <a:t>с экипажами</a:t>
              </a:r>
            </a:p>
            <a:p>
              <a:pPr algn="ctr"/>
              <a:r>
                <a:rPr lang="ru-RU" sz="738" b="1" dirty="0"/>
                <a:t>ГИБДД по работе </a:t>
              </a:r>
            </a:p>
            <a:p>
              <a:pPr algn="ctr"/>
              <a:r>
                <a:rPr lang="ru-RU" sz="738" b="1" dirty="0"/>
                <a:t>с нарушителями </a:t>
              </a:r>
            </a:p>
          </p:txBody>
        </p:sp>
      </p:grpSp>
      <p:grpSp>
        <p:nvGrpSpPr>
          <p:cNvPr id="92" name="Group 2"/>
          <p:cNvGrpSpPr/>
          <p:nvPr/>
        </p:nvGrpSpPr>
        <p:grpSpPr>
          <a:xfrm>
            <a:off x="2487007" y="2040557"/>
            <a:ext cx="1052240" cy="227113"/>
            <a:chOff x="1375700" y="3341976"/>
            <a:chExt cx="1519902" cy="328051"/>
          </a:xfrm>
        </p:grpSpPr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1375700" y="3412489"/>
              <a:ext cx="187034" cy="18703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35B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7478" tIns="23740" rIns="47478" bIns="23740" numCol="1" anchor="t" anchorCtr="0" compatLnSpc="1">
              <a:prstTxWarp prst="textNoShape">
                <a:avLst/>
              </a:prstTxWarp>
            </a:bodyPr>
            <a:lstStyle/>
            <a:p>
              <a:endParaRPr lang="en-US" sz="935" dirty="0">
                <a:solidFill>
                  <a:schemeClr val="bg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flipH="1">
              <a:off x="1615167" y="3341976"/>
              <a:ext cx="1280435" cy="3280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738" dirty="0">
                  <a:solidFill>
                    <a:schemeClr val="bg1">
                      <a:lumMod val="50000"/>
                    </a:schemeClr>
                  </a:solidFill>
                </a:rPr>
                <a:t>Признание нарушителем </a:t>
              </a:r>
              <a:endParaRPr kumimoji="1" lang="ja-JP" altLang="en-US" sz="738" dirty="0">
                <a:solidFill>
                  <a:schemeClr val="bg1">
                    <a:lumMod val="50000"/>
                  </a:schemeClr>
                </a:solidFill>
                <a:latin typeface="Roboto (Body)"/>
              </a:endParaRPr>
            </a:p>
          </p:txBody>
        </p:sp>
      </p:grpSp>
      <p:grpSp>
        <p:nvGrpSpPr>
          <p:cNvPr id="95" name="Group 116"/>
          <p:cNvGrpSpPr/>
          <p:nvPr/>
        </p:nvGrpSpPr>
        <p:grpSpPr>
          <a:xfrm>
            <a:off x="2471607" y="2429587"/>
            <a:ext cx="1046065" cy="227113"/>
            <a:chOff x="1468264" y="3456091"/>
            <a:chExt cx="1510981" cy="328052"/>
          </a:xfrm>
        </p:grpSpPr>
        <p:sp>
          <p:nvSpPr>
            <p:cNvPr id="96" name="Freeform 45"/>
            <p:cNvSpPr>
              <a:spLocks noEditPoints="1"/>
            </p:cNvSpPr>
            <p:nvPr/>
          </p:nvSpPr>
          <p:spPr bwMode="auto">
            <a:xfrm>
              <a:off x="1468264" y="3537721"/>
              <a:ext cx="187035" cy="18703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35B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7478" tIns="23740" rIns="47478" bIns="23740" numCol="1" anchor="t" anchorCtr="0" compatLnSpc="1">
              <a:prstTxWarp prst="textNoShape">
                <a:avLst/>
              </a:prstTxWarp>
            </a:bodyPr>
            <a:lstStyle/>
            <a:p>
              <a:endParaRPr lang="en-US" sz="935" dirty="0">
                <a:solidFill>
                  <a:schemeClr val="bg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 flipH="1">
              <a:off x="1698810" y="3456091"/>
              <a:ext cx="1280435" cy="3280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738" dirty="0">
                  <a:solidFill>
                    <a:schemeClr val="bg1">
                      <a:lumMod val="50000"/>
                    </a:schemeClr>
                  </a:solidFill>
                </a:rPr>
                <a:t>Вынесение постановлений</a:t>
              </a:r>
            </a:p>
          </p:txBody>
        </p:sp>
      </p:grpSp>
      <p:grpSp>
        <p:nvGrpSpPr>
          <p:cNvPr id="98" name="Group 119"/>
          <p:cNvGrpSpPr/>
          <p:nvPr/>
        </p:nvGrpSpPr>
        <p:grpSpPr>
          <a:xfrm>
            <a:off x="2467596" y="2868852"/>
            <a:ext cx="1045504" cy="227113"/>
            <a:chOff x="1386589" y="3694281"/>
            <a:chExt cx="1510171" cy="328051"/>
          </a:xfrm>
        </p:grpSpPr>
        <p:sp>
          <p:nvSpPr>
            <p:cNvPr id="99" name="Freeform 45"/>
            <p:cNvSpPr>
              <a:spLocks noEditPoints="1"/>
            </p:cNvSpPr>
            <p:nvPr/>
          </p:nvSpPr>
          <p:spPr bwMode="auto">
            <a:xfrm>
              <a:off x="1386589" y="3722847"/>
              <a:ext cx="187035" cy="187033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E35B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7478" tIns="23740" rIns="47478" bIns="23740" numCol="1" anchor="t" anchorCtr="0" compatLnSpc="1">
              <a:prstTxWarp prst="textNoShape">
                <a:avLst/>
              </a:prstTxWarp>
            </a:bodyPr>
            <a:lstStyle/>
            <a:p>
              <a:endParaRPr lang="en-US" sz="935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 flipH="1">
              <a:off x="1616326" y="3694281"/>
              <a:ext cx="1280434" cy="3280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738" dirty="0">
                  <a:solidFill>
                    <a:schemeClr val="bg1">
                      <a:lumMod val="50000"/>
                    </a:schemeClr>
                  </a:solidFill>
                </a:rPr>
                <a:t>Ручная классификация фото</a:t>
              </a:r>
              <a:endParaRPr kumimoji="1" lang="ja-JP" altLang="en-US" sz="738" dirty="0">
                <a:solidFill>
                  <a:schemeClr val="bg1">
                    <a:lumMod val="50000"/>
                  </a:schemeClr>
                </a:solidFill>
                <a:latin typeface="Roboto (Body)"/>
              </a:endParaRPr>
            </a:p>
          </p:txBody>
        </p:sp>
      </p:grpSp>
      <p:sp>
        <p:nvSpPr>
          <p:cNvPr id="102" name="Freeform 45"/>
          <p:cNvSpPr>
            <a:spLocks noEditPoints="1"/>
          </p:cNvSpPr>
          <p:nvPr/>
        </p:nvSpPr>
        <p:spPr bwMode="auto">
          <a:xfrm>
            <a:off x="6410887" y="2209593"/>
            <a:ext cx="129486" cy="12948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5CB09"/>
          </a:solidFill>
          <a:ln w="9525">
            <a:noFill/>
            <a:round/>
            <a:headEnd/>
            <a:tailEnd/>
          </a:ln>
        </p:spPr>
        <p:txBody>
          <a:bodyPr vert="horz" wrap="square" lIns="47478" tIns="23740" rIns="47478" bIns="23740" numCol="1" anchor="t" anchorCtr="0" compatLnSpc="1">
            <a:prstTxWarp prst="textNoShape">
              <a:avLst/>
            </a:prstTxWarp>
          </a:bodyPr>
          <a:lstStyle/>
          <a:p>
            <a:endParaRPr lang="en-US" sz="935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 flipH="1">
            <a:off x="6565363" y="2141220"/>
            <a:ext cx="969509" cy="5677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ru-RU" sz="738" dirty="0">
                <a:solidFill>
                  <a:schemeClr val="bg1">
                    <a:lumMod val="50000"/>
                  </a:schemeClr>
                </a:solidFill>
              </a:rPr>
              <a:t>Администрирование нарушителей оплаты проезда</a:t>
            </a:r>
            <a:br>
              <a:rPr lang="ru-RU" sz="738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738" dirty="0">
                <a:solidFill>
                  <a:schemeClr val="bg1">
                    <a:lumMod val="50000"/>
                  </a:schemeClr>
                </a:solidFill>
              </a:rPr>
              <a:t>(в </a:t>
            </a:r>
            <a:r>
              <a:rPr lang="ru-RU" sz="738" dirty="0" err="1">
                <a:solidFill>
                  <a:schemeClr val="bg1">
                    <a:lumMod val="50000"/>
                  </a:schemeClr>
                </a:solidFill>
              </a:rPr>
              <a:t>т.ч</a:t>
            </a:r>
            <a:r>
              <a:rPr lang="ru-RU" sz="738" dirty="0">
                <a:solidFill>
                  <a:schemeClr val="bg1">
                    <a:lumMod val="50000"/>
                  </a:schemeClr>
                </a:solidFill>
              </a:rPr>
              <a:t>. с иностранными ГРЗ)</a:t>
            </a:r>
          </a:p>
        </p:txBody>
      </p:sp>
      <p:sp>
        <p:nvSpPr>
          <p:cNvPr id="104" name="Freeform 45"/>
          <p:cNvSpPr>
            <a:spLocks noEditPoints="1"/>
          </p:cNvSpPr>
          <p:nvPr/>
        </p:nvSpPr>
        <p:spPr bwMode="auto">
          <a:xfrm>
            <a:off x="6410887" y="2934530"/>
            <a:ext cx="129486" cy="12948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5CB09"/>
          </a:solidFill>
          <a:ln w="9525">
            <a:noFill/>
            <a:round/>
            <a:headEnd/>
            <a:tailEnd/>
          </a:ln>
        </p:spPr>
        <p:txBody>
          <a:bodyPr vert="horz" wrap="square" lIns="47478" tIns="23740" rIns="47478" bIns="23740" numCol="1" anchor="t" anchorCtr="0" compatLnSpc="1">
            <a:prstTxWarp prst="textNoShape">
              <a:avLst/>
            </a:prstTxWarp>
          </a:bodyPr>
          <a:lstStyle/>
          <a:p>
            <a:endParaRPr lang="en-US" sz="935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flipH="1">
            <a:off x="6565363" y="2900322"/>
            <a:ext cx="969508" cy="4542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ru-RU" sz="738" dirty="0">
                <a:solidFill>
                  <a:schemeClr val="bg1">
                    <a:lumMod val="50000"/>
                  </a:schemeClr>
                </a:solidFill>
              </a:rPr>
              <a:t>Администрирование владельцев ТС с нечитаемыми и скрытыми ГРЗ</a:t>
            </a:r>
          </a:p>
        </p:txBody>
      </p:sp>
      <p:sp>
        <p:nvSpPr>
          <p:cNvPr id="109" name="TextBox 108"/>
          <p:cNvSpPr txBox="1"/>
          <p:nvPr/>
        </p:nvSpPr>
        <p:spPr>
          <a:xfrm flipH="1">
            <a:off x="2631254" y="3297481"/>
            <a:ext cx="886456" cy="4542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r>
              <a:rPr lang="ru-RU" sz="738" dirty="0">
                <a:solidFill>
                  <a:schemeClr val="bg1">
                    <a:lumMod val="50000"/>
                  </a:schemeClr>
                </a:solidFill>
              </a:rPr>
              <a:t>Взаимодействие </a:t>
            </a:r>
          </a:p>
          <a:p>
            <a:r>
              <a:rPr lang="ru-RU" sz="738" dirty="0">
                <a:solidFill>
                  <a:schemeClr val="bg1">
                    <a:lumMod val="50000"/>
                  </a:schemeClr>
                </a:solidFill>
              </a:rPr>
              <a:t>с оператором системы взимания платы</a:t>
            </a:r>
            <a:endParaRPr kumimoji="1" lang="ja-JP" altLang="en-US" sz="738" dirty="0">
              <a:solidFill>
                <a:schemeClr val="bg1">
                  <a:lumMod val="50000"/>
                </a:schemeClr>
              </a:solidFill>
              <a:latin typeface="Roboto (Body)"/>
            </a:endParaRPr>
          </a:p>
        </p:txBody>
      </p:sp>
      <p:sp>
        <p:nvSpPr>
          <p:cNvPr id="110" name="Freeform 45"/>
          <p:cNvSpPr>
            <a:spLocks noEditPoints="1"/>
          </p:cNvSpPr>
          <p:nvPr/>
        </p:nvSpPr>
        <p:spPr bwMode="auto">
          <a:xfrm>
            <a:off x="2465468" y="3372485"/>
            <a:ext cx="129486" cy="12948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E35B68"/>
          </a:solidFill>
          <a:ln w="9525">
            <a:noFill/>
            <a:round/>
            <a:headEnd/>
            <a:tailEnd/>
          </a:ln>
        </p:spPr>
        <p:txBody>
          <a:bodyPr vert="horz" wrap="square" lIns="47478" tIns="23740" rIns="47478" bIns="23740" numCol="1" anchor="t" anchorCtr="0" compatLnSpc="1">
            <a:prstTxWarp prst="textNoShape">
              <a:avLst/>
            </a:prstTxWarp>
          </a:bodyPr>
          <a:lstStyle/>
          <a:p>
            <a:endParaRPr lang="en-US" sz="935" dirty="0">
              <a:solidFill>
                <a:schemeClr val="bg1"/>
              </a:solidFill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FE813E0-B526-4799-A461-0186B1C133FB}"/>
              </a:ext>
            </a:extLst>
          </p:cNvPr>
          <p:cNvSpPr/>
          <p:nvPr/>
        </p:nvSpPr>
        <p:spPr>
          <a:xfrm>
            <a:off x="3836211" y="1257637"/>
            <a:ext cx="8465018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92"/>
              </a:spcBef>
              <a:spcAft>
                <a:spcPts val="185"/>
              </a:spcAft>
            </a:pPr>
            <a:r>
              <a:rPr lang="ru-RU" sz="1292" b="1" dirty="0">
                <a:solidFill>
                  <a:srgbClr val="E9915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РОСТРАНСНАДЗОР</a:t>
            </a:r>
          </a:p>
        </p:txBody>
      </p:sp>
      <p:sp>
        <p:nvSpPr>
          <p:cNvPr id="125" name="Rectangle 5"/>
          <p:cNvSpPr>
            <a:spLocks noChangeArrowheads="1"/>
          </p:cNvSpPr>
          <p:nvPr/>
        </p:nvSpPr>
        <p:spPr bwMode="auto">
          <a:xfrm>
            <a:off x="1701973" y="4946656"/>
            <a:ext cx="1009921" cy="1545150"/>
          </a:xfrm>
          <a:prstGeom prst="rect">
            <a:avLst/>
          </a:prstGeom>
          <a:solidFill>
            <a:srgbClr val="E35B68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47478" tIns="23740" rIns="47478" bIns="2374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935"/>
          </a:p>
        </p:txBody>
      </p:sp>
      <p:grpSp>
        <p:nvGrpSpPr>
          <p:cNvPr id="126" name="Group 1"/>
          <p:cNvGrpSpPr/>
          <p:nvPr/>
        </p:nvGrpSpPr>
        <p:grpSpPr>
          <a:xfrm>
            <a:off x="1701973" y="4444293"/>
            <a:ext cx="1009921" cy="1004728"/>
            <a:chOff x="932341" y="2028496"/>
            <a:chExt cx="1945033" cy="1935032"/>
          </a:xfrm>
        </p:grpSpPr>
        <p:sp>
          <p:nvSpPr>
            <p:cNvPr id="127" name="Freeform 6"/>
            <p:cNvSpPr>
              <a:spLocks/>
            </p:cNvSpPr>
            <p:nvPr/>
          </p:nvSpPr>
          <p:spPr bwMode="auto">
            <a:xfrm>
              <a:off x="932341" y="2996012"/>
              <a:ext cx="1945033" cy="967516"/>
            </a:xfrm>
            <a:custGeom>
              <a:avLst/>
              <a:gdLst>
                <a:gd name="T0" fmla="*/ 795 w 795"/>
                <a:gd name="T1" fmla="*/ 0 h 397"/>
                <a:gd name="T2" fmla="*/ 0 w 795"/>
                <a:gd name="T3" fmla="*/ 0 h 397"/>
                <a:gd name="T4" fmla="*/ 0 w 795"/>
                <a:gd name="T5" fmla="*/ 162 h 397"/>
                <a:gd name="T6" fmla="*/ 397 w 795"/>
                <a:gd name="T7" fmla="*/ 397 h 397"/>
                <a:gd name="T8" fmla="*/ 795 w 795"/>
                <a:gd name="T9" fmla="*/ 162 h 397"/>
                <a:gd name="T10" fmla="*/ 795 w 795"/>
                <a:gd name="T1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397">
                  <a:moveTo>
                    <a:pt x="7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76" y="302"/>
                    <a:pt x="226" y="397"/>
                    <a:pt x="397" y="397"/>
                  </a:cubicBezTo>
                  <a:cubicBezTo>
                    <a:pt x="569" y="397"/>
                    <a:pt x="718" y="302"/>
                    <a:pt x="795" y="162"/>
                  </a:cubicBezTo>
                  <a:lnTo>
                    <a:pt x="795" y="0"/>
                  </a:lnTo>
                  <a:close/>
                </a:path>
              </a:pathLst>
            </a:custGeom>
            <a:solidFill>
              <a:schemeClr val="tx2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47478" tIns="23740" rIns="47478" bIns="23740" numCol="1" anchor="t" anchorCtr="0" compatLnSpc="1">
              <a:prstTxWarp prst="textNoShape">
                <a:avLst/>
              </a:prstTxWarp>
            </a:bodyPr>
            <a:lstStyle/>
            <a:p>
              <a:endParaRPr lang="en-US" sz="935" dirty="0"/>
            </a:p>
          </p:txBody>
        </p:sp>
        <p:sp>
          <p:nvSpPr>
            <p:cNvPr id="128" name="Oval 8"/>
            <p:cNvSpPr>
              <a:spLocks noChangeArrowheads="1"/>
            </p:cNvSpPr>
            <p:nvPr/>
          </p:nvSpPr>
          <p:spPr bwMode="auto">
            <a:xfrm>
              <a:off x="932341" y="2028496"/>
              <a:ext cx="1945033" cy="1935029"/>
            </a:xfrm>
            <a:prstGeom prst="ellipse">
              <a:avLst/>
            </a:prstGeom>
            <a:solidFill>
              <a:srgbClr val="E35B68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47478" tIns="23740" rIns="47478" bIns="23740" numCol="1" anchor="t" anchorCtr="0" compatLnSpc="1">
              <a:prstTxWarp prst="textNoShape">
                <a:avLst/>
              </a:prstTxWarp>
            </a:bodyPr>
            <a:lstStyle/>
            <a:p>
              <a:endParaRPr lang="en-US" sz="935"/>
            </a:p>
          </p:txBody>
        </p:sp>
        <p:sp>
          <p:nvSpPr>
            <p:cNvPr id="129" name="Oval 7"/>
            <p:cNvSpPr>
              <a:spLocks noChangeArrowheads="1"/>
            </p:cNvSpPr>
            <p:nvPr/>
          </p:nvSpPr>
          <p:spPr bwMode="auto">
            <a:xfrm>
              <a:off x="1073823" y="2167120"/>
              <a:ext cx="1662068" cy="1657780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47478" tIns="23740" rIns="47478" bIns="23740" numCol="1" anchor="t" anchorCtr="0" compatLnSpc="1">
              <a:prstTxWarp prst="textNoShape">
                <a:avLst/>
              </a:prstTxWarp>
            </a:bodyPr>
            <a:lstStyle/>
            <a:p>
              <a:endParaRPr lang="en-US" sz="935"/>
            </a:p>
          </p:txBody>
        </p:sp>
      </p:grpSp>
      <p:grpSp>
        <p:nvGrpSpPr>
          <p:cNvPr id="130" name="Group 11"/>
          <p:cNvGrpSpPr/>
          <p:nvPr/>
        </p:nvGrpSpPr>
        <p:grpSpPr>
          <a:xfrm>
            <a:off x="1744736" y="5620449"/>
            <a:ext cx="901628" cy="441095"/>
            <a:chOff x="777467" y="3562350"/>
            <a:chExt cx="1302352" cy="637139"/>
          </a:xfrm>
        </p:grpSpPr>
        <p:sp>
          <p:nvSpPr>
            <p:cNvPr id="136" name="Rectangle 48"/>
            <p:cNvSpPr/>
            <p:nvPr/>
          </p:nvSpPr>
          <p:spPr>
            <a:xfrm>
              <a:off x="777467" y="3776595"/>
              <a:ext cx="1302352" cy="42289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831" dirty="0">
                  <a:solidFill>
                    <a:schemeClr val="bg1"/>
                  </a:solidFill>
                  <a:latin typeface="Roboto (Body)"/>
                </a:rPr>
                <a:t>Фиксация правонарушения</a:t>
              </a:r>
            </a:p>
          </p:txBody>
        </p:sp>
        <p:cxnSp>
          <p:nvCxnSpPr>
            <p:cNvPr id="138" name="Straight Connector 10"/>
            <p:cNvCxnSpPr/>
            <p:nvPr/>
          </p:nvCxnSpPr>
          <p:spPr>
            <a:xfrm>
              <a:off x="1238143" y="3562350"/>
              <a:ext cx="381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Rectangle 9"/>
          <p:cNvSpPr>
            <a:spLocks noChangeArrowheads="1"/>
          </p:cNvSpPr>
          <p:nvPr/>
        </p:nvSpPr>
        <p:spPr bwMode="auto">
          <a:xfrm>
            <a:off x="3167426" y="4923894"/>
            <a:ext cx="1009179" cy="1545151"/>
          </a:xfrm>
          <a:prstGeom prst="rect">
            <a:avLst/>
          </a:prstGeom>
          <a:solidFill>
            <a:srgbClr val="EC945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47478" tIns="23740" rIns="47478" bIns="23740" numCol="1" anchor="t" anchorCtr="0" compatLnSpc="1">
            <a:prstTxWarp prst="textNoShape">
              <a:avLst/>
            </a:prstTxWarp>
          </a:bodyPr>
          <a:lstStyle/>
          <a:p>
            <a:endParaRPr lang="en-US" sz="935"/>
          </a:p>
        </p:txBody>
      </p:sp>
      <p:grpSp>
        <p:nvGrpSpPr>
          <p:cNvPr id="140" name="Group 2"/>
          <p:cNvGrpSpPr/>
          <p:nvPr/>
        </p:nvGrpSpPr>
        <p:grpSpPr>
          <a:xfrm>
            <a:off x="3167426" y="4421530"/>
            <a:ext cx="1009179" cy="1004728"/>
            <a:chOff x="3031308" y="2028495"/>
            <a:chExt cx="1943604" cy="1935030"/>
          </a:xfrm>
        </p:grpSpPr>
        <p:sp>
          <p:nvSpPr>
            <p:cNvPr id="141" name="Freeform 10"/>
            <p:cNvSpPr>
              <a:spLocks/>
            </p:cNvSpPr>
            <p:nvPr/>
          </p:nvSpPr>
          <p:spPr bwMode="auto">
            <a:xfrm>
              <a:off x="3031308" y="2996010"/>
              <a:ext cx="1943604" cy="967515"/>
            </a:xfrm>
            <a:custGeom>
              <a:avLst/>
              <a:gdLst>
                <a:gd name="T0" fmla="*/ 795 w 795"/>
                <a:gd name="T1" fmla="*/ 0 h 397"/>
                <a:gd name="T2" fmla="*/ 0 w 795"/>
                <a:gd name="T3" fmla="*/ 0 h 397"/>
                <a:gd name="T4" fmla="*/ 0 w 795"/>
                <a:gd name="T5" fmla="*/ 162 h 397"/>
                <a:gd name="T6" fmla="*/ 397 w 795"/>
                <a:gd name="T7" fmla="*/ 397 h 397"/>
                <a:gd name="T8" fmla="*/ 795 w 795"/>
                <a:gd name="T9" fmla="*/ 162 h 397"/>
                <a:gd name="T10" fmla="*/ 795 w 795"/>
                <a:gd name="T1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397">
                  <a:moveTo>
                    <a:pt x="7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77" y="302"/>
                    <a:pt x="226" y="397"/>
                    <a:pt x="397" y="397"/>
                  </a:cubicBezTo>
                  <a:cubicBezTo>
                    <a:pt x="569" y="397"/>
                    <a:pt x="718" y="302"/>
                    <a:pt x="795" y="162"/>
                  </a:cubicBezTo>
                  <a:lnTo>
                    <a:pt x="795" y="0"/>
                  </a:lnTo>
                  <a:close/>
                </a:path>
              </a:pathLst>
            </a:custGeom>
            <a:solidFill>
              <a:schemeClr val="tx2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47478" tIns="23740" rIns="47478" bIns="23740" numCol="1" anchor="t" anchorCtr="0" compatLnSpc="1">
              <a:prstTxWarp prst="textNoShape">
                <a:avLst/>
              </a:prstTxWarp>
            </a:bodyPr>
            <a:lstStyle/>
            <a:p>
              <a:endParaRPr lang="en-US" sz="935"/>
            </a:p>
          </p:txBody>
        </p:sp>
        <p:sp>
          <p:nvSpPr>
            <p:cNvPr id="143" name="Oval 12"/>
            <p:cNvSpPr>
              <a:spLocks noChangeArrowheads="1"/>
            </p:cNvSpPr>
            <p:nvPr/>
          </p:nvSpPr>
          <p:spPr bwMode="auto">
            <a:xfrm>
              <a:off x="3031308" y="2028495"/>
              <a:ext cx="1943604" cy="1935029"/>
            </a:xfrm>
            <a:prstGeom prst="ellipse">
              <a:avLst/>
            </a:prstGeom>
            <a:solidFill>
              <a:srgbClr val="EC9455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47478" tIns="23740" rIns="47478" bIns="23740" numCol="1" anchor="t" anchorCtr="0" compatLnSpc="1">
              <a:prstTxWarp prst="textNoShape">
                <a:avLst/>
              </a:prstTxWarp>
            </a:bodyPr>
            <a:lstStyle/>
            <a:p>
              <a:endParaRPr lang="en-US" sz="935"/>
            </a:p>
          </p:txBody>
        </p:sp>
        <p:sp>
          <p:nvSpPr>
            <p:cNvPr id="144" name="Oval 11"/>
            <p:cNvSpPr>
              <a:spLocks noChangeArrowheads="1"/>
            </p:cNvSpPr>
            <p:nvPr/>
          </p:nvSpPr>
          <p:spPr bwMode="auto">
            <a:xfrm>
              <a:off x="3171362" y="2167120"/>
              <a:ext cx="1663496" cy="1657780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47478" tIns="23740" rIns="47478" bIns="23740" numCol="1" anchor="t" anchorCtr="0" compatLnSpc="1">
              <a:prstTxWarp prst="textNoShape">
                <a:avLst/>
              </a:prstTxWarp>
            </a:bodyPr>
            <a:lstStyle/>
            <a:p>
              <a:endParaRPr lang="en-US" sz="935"/>
            </a:p>
          </p:txBody>
        </p:sp>
      </p:grpSp>
      <p:grpSp>
        <p:nvGrpSpPr>
          <p:cNvPr id="145" name="Group 50"/>
          <p:cNvGrpSpPr/>
          <p:nvPr/>
        </p:nvGrpSpPr>
        <p:grpSpPr>
          <a:xfrm>
            <a:off x="3209448" y="5597693"/>
            <a:ext cx="901628" cy="441095"/>
            <a:chOff x="777467" y="3562350"/>
            <a:chExt cx="1302352" cy="637136"/>
          </a:xfrm>
        </p:grpSpPr>
        <p:sp>
          <p:nvSpPr>
            <p:cNvPr id="146" name="Rectangle 51"/>
            <p:cNvSpPr/>
            <p:nvPr/>
          </p:nvSpPr>
          <p:spPr>
            <a:xfrm>
              <a:off x="777467" y="3776594"/>
              <a:ext cx="1302352" cy="42289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831" dirty="0">
                  <a:solidFill>
                    <a:schemeClr val="bg1"/>
                  </a:solidFill>
                  <a:latin typeface="Roboto (Body)"/>
                </a:rPr>
                <a:t>Ручная </a:t>
              </a:r>
            </a:p>
            <a:p>
              <a:pPr algn="ctr">
                <a:lnSpc>
                  <a:spcPct val="120000"/>
                </a:lnSpc>
              </a:pPr>
              <a:r>
                <a:rPr lang="ru-RU" sz="831" dirty="0">
                  <a:solidFill>
                    <a:schemeClr val="bg1"/>
                  </a:solidFill>
                  <a:latin typeface="Roboto (Body)"/>
                </a:rPr>
                <a:t>классификация</a:t>
              </a:r>
            </a:p>
          </p:txBody>
        </p:sp>
        <p:cxnSp>
          <p:nvCxnSpPr>
            <p:cNvPr id="148" name="Straight Connector 53"/>
            <p:cNvCxnSpPr/>
            <p:nvPr/>
          </p:nvCxnSpPr>
          <p:spPr>
            <a:xfrm>
              <a:off x="1238143" y="3562350"/>
              <a:ext cx="381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Rectangle 13"/>
          <p:cNvSpPr>
            <a:spLocks noChangeArrowheads="1"/>
          </p:cNvSpPr>
          <p:nvPr/>
        </p:nvSpPr>
        <p:spPr bwMode="auto">
          <a:xfrm>
            <a:off x="5371967" y="4912513"/>
            <a:ext cx="1009921" cy="1545151"/>
          </a:xfrm>
          <a:prstGeom prst="rect">
            <a:avLst/>
          </a:prstGeom>
          <a:solidFill>
            <a:srgbClr val="F5CB09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47478" tIns="23740" rIns="47478" bIns="23740" numCol="1" anchor="t" anchorCtr="0" compatLnSpc="1">
            <a:prstTxWarp prst="textNoShape">
              <a:avLst/>
            </a:prstTxWarp>
          </a:bodyPr>
          <a:lstStyle/>
          <a:p>
            <a:endParaRPr lang="en-US" sz="935"/>
          </a:p>
        </p:txBody>
      </p:sp>
      <p:grpSp>
        <p:nvGrpSpPr>
          <p:cNvPr id="150" name="Group 3"/>
          <p:cNvGrpSpPr/>
          <p:nvPr/>
        </p:nvGrpSpPr>
        <p:grpSpPr>
          <a:xfrm>
            <a:off x="5371967" y="4410149"/>
            <a:ext cx="1009921" cy="1004728"/>
            <a:chOff x="5128845" y="2028494"/>
            <a:chExt cx="1945033" cy="1935030"/>
          </a:xfrm>
        </p:grpSpPr>
        <p:sp>
          <p:nvSpPr>
            <p:cNvPr id="151" name="Freeform 14"/>
            <p:cNvSpPr>
              <a:spLocks/>
            </p:cNvSpPr>
            <p:nvPr/>
          </p:nvSpPr>
          <p:spPr bwMode="auto">
            <a:xfrm>
              <a:off x="5128845" y="2996009"/>
              <a:ext cx="1945033" cy="967515"/>
            </a:xfrm>
            <a:custGeom>
              <a:avLst/>
              <a:gdLst>
                <a:gd name="T0" fmla="*/ 795 w 795"/>
                <a:gd name="T1" fmla="*/ 0 h 397"/>
                <a:gd name="T2" fmla="*/ 0 w 795"/>
                <a:gd name="T3" fmla="*/ 0 h 397"/>
                <a:gd name="T4" fmla="*/ 0 w 795"/>
                <a:gd name="T5" fmla="*/ 162 h 397"/>
                <a:gd name="T6" fmla="*/ 398 w 795"/>
                <a:gd name="T7" fmla="*/ 397 h 397"/>
                <a:gd name="T8" fmla="*/ 795 w 795"/>
                <a:gd name="T9" fmla="*/ 162 h 397"/>
                <a:gd name="T10" fmla="*/ 795 w 795"/>
                <a:gd name="T1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397">
                  <a:moveTo>
                    <a:pt x="7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77" y="302"/>
                    <a:pt x="226" y="397"/>
                    <a:pt x="398" y="397"/>
                  </a:cubicBezTo>
                  <a:cubicBezTo>
                    <a:pt x="569" y="397"/>
                    <a:pt x="718" y="302"/>
                    <a:pt x="795" y="162"/>
                  </a:cubicBezTo>
                  <a:lnTo>
                    <a:pt x="795" y="0"/>
                  </a:lnTo>
                  <a:close/>
                </a:path>
              </a:pathLst>
            </a:custGeom>
            <a:solidFill>
              <a:schemeClr val="tx2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47478" tIns="23740" rIns="47478" bIns="23740" numCol="1" anchor="t" anchorCtr="0" compatLnSpc="1">
              <a:prstTxWarp prst="textNoShape">
                <a:avLst/>
              </a:prstTxWarp>
            </a:bodyPr>
            <a:lstStyle/>
            <a:p>
              <a:endParaRPr lang="en-US" sz="935"/>
            </a:p>
          </p:txBody>
        </p:sp>
        <p:sp>
          <p:nvSpPr>
            <p:cNvPr id="152" name="Oval 16"/>
            <p:cNvSpPr>
              <a:spLocks noChangeArrowheads="1"/>
            </p:cNvSpPr>
            <p:nvPr/>
          </p:nvSpPr>
          <p:spPr bwMode="auto">
            <a:xfrm>
              <a:off x="5128845" y="2028494"/>
              <a:ext cx="1945033" cy="1935029"/>
            </a:xfrm>
            <a:prstGeom prst="ellipse">
              <a:avLst/>
            </a:prstGeom>
            <a:solidFill>
              <a:srgbClr val="F5CB09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47478" tIns="23740" rIns="47478" bIns="23740" numCol="1" anchor="t" anchorCtr="0" compatLnSpc="1">
              <a:prstTxWarp prst="textNoShape">
                <a:avLst/>
              </a:prstTxWarp>
            </a:bodyPr>
            <a:lstStyle/>
            <a:p>
              <a:endParaRPr lang="en-US" sz="935"/>
            </a:p>
          </p:txBody>
        </p:sp>
        <p:sp>
          <p:nvSpPr>
            <p:cNvPr id="153" name="Oval 15"/>
            <p:cNvSpPr>
              <a:spLocks noChangeArrowheads="1"/>
            </p:cNvSpPr>
            <p:nvPr/>
          </p:nvSpPr>
          <p:spPr bwMode="auto">
            <a:xfrm>
              <a:off x="5269613" y="2167120"/>
              <a:ext cx="1663496" cy="1657780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47478" tIns="23740" rIns="47478" bIns="23740" numCol="1" anchor="t" anchorCtr="0" compatLnSpc="1">
              <a:prstTxWarp prst="textNoShape">
                <a:avLst/>
              </a:prstTxWarp>
            </a:bodyPr>
            <a:lstStyle/>
            <a:p>
              <a:endParaRPr lang="en-US" sz="935"/>
            </a:p>
          </p:txBody>
        </p:sp>
      </p:grpSp>
      <p:grpSp>
        <p:nvGrpSpPr>
          <p:cNvPr id="154" name="Group 54"/>
          <p:cNvGrpSpPr/>
          <p:nvPr/>
        </p:nvGrpSpPr>
        <p:grpSpPr>
          <a:xfrm>
            <a:off x="5414730" y="5586313"/>
            <a:ext cx="901628" cy="441095"/>
            <a:chOff x="777467" y="3562350"/>
            <a:chExt cx="1302352" cy="637136"/>
          </a:xfrm>
        </p:grpSpPr>
        <p:sp>
          <p:nvSpPr>
            <p:cNvPr id="155" name="Rectangle 55"/>
            <p:cNvSpPr/>
            <p:nvPr/>
          </p:nvSpPr>
          <p:spPr>
            <a:xfrm>
              <a:off x="777467" y="3776594"/>
              <a:ext cx="1302352" cy="42289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831" dirty="0">
                  <a:solidFill>
                    <a:schemeClr val="bg1"/>
                  </a:solidFill>
                  <a:latin typeface="Roboto (Body)"/>
                </a:rPr>
                <a:t>Признание нарушителем</a:t>
              </a:r>
            </a:p>
          </p:txBody>
        </p:sp>
        <p:cxnSp>
          <p:nvCxnSpPr>
            <p:cNvPr id="157" name="Straight Connector 57"/>
            <p:cNvCxnSpPr/>
            <p:nvPr/>
          </p:nvCxnSpPr>
          <p:spPr>
            <a:xfrm>
              <a:off x="1238143" y="3562350"/>
              <a:ext cx="381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Rectangle 17"/>
          <p:cNvSpPr>
            <a:spLocks noChangeArrowheads="1"/>
          </p:cNvSpPr>
          <p:nvPr/>
        </p:nvSpPr>
        <p:spPr bwMode="auto">
          <a:xfrm>
            <a:off x="6803275" y="4912515"/>
            <a:ext cx="1009921" cy="1545150"/>
          </a:xfrm>
          <a:prstGeom prst="rect">
            <a:avLst/>
          </a:prstGeom>
          <a:solidFill>
            <a:srgbClr val="18B29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47478" tIns="23740" rIns="47478" bIns="23740" numCol="1" anchor="t" anchorCtr="0" compatLnSpc="1">
            <a:prstTxWarp prst="textNoShape">
              <a:avLst/>
            </a:prstTxWarp>
          </a:bodyPr>
          <a:lstStyle/>
          <a:p>
            <a:endParaRPr lang="en-US" sz="935"/>
          </a:p>
        </p:txBody>
      </p:sp>
      <p:grpSp>
        <p:nvGrpSpPr>
          <p:cNvPr id="159" name="Group 4"/>
          <p:cNvGrpSpPr/>
          <p:nvPr/>
        </p:nvGrpSpPr>
        <p:grpSpPr>
          <a:xfrm>
            <a:off x="6803275" y="4410151"/>
            <a:ext cx="1009921" cy="1004728"/>
            <a:chOff x="7227811" y="2028496"/>
            <a:chExt cx="1945033" cy="1935030"/>
          </a:xfrm>
        </p:grpSpPr>
        <p:sp>
          <p:nvSpPr>
            <p:cNvPr id="160" name="Freeform 18"/>
            <p:cNvSpPr>
              <a:spLocks/>
            </p:cNvSpPr>
            <p:nvPr/>
          </p:nvSpPr>
          <p:spPr bwMode="auto">
            <a:xfrm>
              <a:off x="7227811" y="2996011"/>
              <a:ext cx="1945033" cy="967515"/>
            </a:xfrm>
            <a:custGeom>
              <a:avLst/>
              <a:gdLst>
                <a:gd name="T0" fmla="*/ 795 w 795"/>
                <a:gd name="T1" fmla="*/ 0 h 397"/>
                <a:gd name="T2" fmla="*/ 0 w 795"/>
                <a:gd name="T3" fmla="*/ 0 h 397"/>
                <a:gd name="T4" fmla="*/ 0 w 795"/>
                <a:gd name="T5" fmla="*/ 162 h 397"/>
                <a:gd name="T6" fmla="*/ 397 w 795"/>
                <a:gd name="T7" fmla="*/ 397 h 397"/>
                <a:gd name="T8" fmla="*/ 795 w 795"/>
                <a:gd name="T9" fmla="*/ 162 h 397"/>
                <a:gd name="T10" fmla="*/ 795 w 795"/>
                <a:gd name="T1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397">
                  <a:moveTo>
                    <a:pt x="7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77" y="302"/>
                    <a:pt x="226" y="397"/>
                    <a:pt x="397" y="397"/>
                  </a:cubicBezTo>
                  <a:cubicBezTo>
                    <a:pt x="569" y="397"/>
                    <a:pt x="718" y="302"/>
                    <a:pt x="795" y="162"/>
                  </a:cubicBezTo>
                  <a:lnTo>
                    <a:pt x="795" y="0"/>
                  </a:lnTo>
                  <a:close/>
                </a:path>
              </a:pathLst>
            </a:custGeom>
            <a:solidFill>
              <a:schemeClr val="tx2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47478" tIns="23740" rIns="47478" bIns="23740" numCol="1" anchor="t" anchorCtr="0" compatLnSpc="1">
              <a:prstTxWarp prst="textNoShape">
                <a:avLst/>
              </a:prstTxWarp>
            </a:bodyPr>
            <a:lstStyle/>
            <a:p>
              <a:endParaRPr lang="en-US" sz="935"/>
            </a:p>
          </p:txBody>
        </p:sp>
        <p:sp>
          <p:nvSpPr>
            <p:cNvPr id="161" name="Oval 20"/>
            <p:cNvSpPr>
              <a:spLocks noChangeArrowheads="1"/>
            </p:cNvSpPr>
            <p:nvPr/>
          </p:nvSpPr>
          <p:spPr bwMode="auto">
            <a:xfrm>
              <a:off x="7227811" y="2028496"/>
              <a:ext cx="1945033" cy="1935029"/>
            </a:xfrm>
            <a:prstGeom prst="ellipse">
              <a:avLst/>
            </a:prstGeom>
            <a:solidFill>
              <a:srgbClr val="18B292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47478" tIns="23740" rIns="47478" bIns="23740" numCol="1" anchor="t" anchorCtr="0" compatLnSpc="1">
              <a:prstTxWarp prst="textNoShape">
                <a:avLst/>
              </a:prstTxWarp>
            </a:bodyPr>
            <a:lstStyle/>
            <a:p>
              <a:endParaRPr lang="en-US" sz="935"/>
            </a:p>
          </p:txBody>
        </p:sp>
        <p:sp>
          <p:nvSpPr>
            <p:cNvPr id="162" name="Oval 19"/>
            <p:cNvSpPr>
              <a:spLocks noChangeArrowheads="1"/>
            </p:cNvSpPr>
            <p:nvPr/>
          </p:nvSpPr>
          <p:spPr bwMode="auto">
            <a:xfrm>
              <a:off x="7369293" y="2167120"/>
              <a:ext cx="1662068" cy="1657780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47478" tIns="23740" rIns="47478" bIns="23740" numCol="1" anchor="t" anchorCtr="0" compatLnSpc="1">
              <a:prstTxWarp prst="textNoShape">
                <a:avLst/>
              </a:prstTxWarp>
            </a:bodyPr>
            <a:lstStyle/>
            <a:p>
              <a:endParaRPr lang="en-US" sz="935"/>
            </a:p>
          </p:txBody>
        </p:sp>
      </p:grpSp>
      <p:grpSp>
        <p:nvGrpSpPr>
          <p:cNvPr id="163" name="Group 58"/>
          <p:cNvGrpSpPr/>
          <p:nvPr/>
        </p:nvGrpSpPr>
        <p:grpSpPr>
          <a:xfrm>
            <a:off x="6846038" y="5586314"/>
            <a:ext cx="901628" cy="422563"/>
            <a:chOff x="777467" y="3562350"/>
            <a:chExt cx="1302352" cy="610367"/>
          </a:xfrm>
        </p:grpSpPr>
        <p:sp>
          <p:nvSpPr>
            <p:cNvPr id="164" name="Rectangle 59"/>
            <p:cNvSpPr/>
            <p:nvPr/>
          </p:nvSpPr>
          <p:spPr>
            <a:xfrm>
              <a:off x="777467" y="3803358"/>
              <a:ext cx="1302352" cy="36935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ru-RU" sz="831" dirty="0">
                  <a:solidFill>
                    <a:schemeClr val="bg1"/>
                  </a:solidFill>
                </a:rPr>
                <a:t>Выставление штрафа</a:t>
              </a:r>
            </a:p>
          </p:txBody>
        </p:sp>
        <p:cxnSp>
          <p:nvCxnSpPr>
            <p:cNvPr id="166" name="Straight Connector 61"/>
            <p:cNvCxnSpPr/>
            <p:nvPr/>
          </p:nvCxnSpPr>
          <p:spPr>
            <a:xfrm>
              <a:off x="1238143" y="3562350"/>
              <a:ext cx="381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66"/>
          <p:cNvGrpSpPr/>
          <p:nvPr/>
        </p:nvGrpSpPr>
        <p:grpSpPr>
          <a:xfrm flipH="1">
            <a:off x="1986706" y="4727881"/>
            <a:ext cx="440454" cy="437549"/>
            <a:chOff x="2865439" y="3871921"/>
            <a:chExt cx="481013" cy="477839"/>
          </a:xfrm>
          <a:solidFill>
            <a:srgbClr val="E35B68"/>
          </a:solidFill>
        </p:grpSpPr>
        <p:sp>
          <p:nvSpPr>
            <p:cNvPr id="168" name="Freeform 391"/>
            <p:cNvSpPr>
              <a:spLocks noEditPoints="1"/>
            </p:cNvSpPr>
            <p:nvPr/>
          </p:nvSpPr>
          <p:spPr bwMode="auto">
            <a:xfrm>
              <a:off x="2865439" y="3871921"/>
              <a:ext cx="481013" cy="477839"/>
            </a:xfrm>
            <a:custGeom>
              <a:avLst/>
              <a:gdLst>
                <a:gd name="T0" fmla="*/ 807 w 3331"/>
                <a:gd name="T1" fmla="*/ 2417 h 3309"/>
                <a:gd name="T2" fmla="*/ 1288 w 3331"/>
                <a:gd name="T3" fmla="*/ 2736 h 3309"/>
                <a:gd name="T4" fmla="*/ 1560 w 3331"/>
                <a:gd name="T5" fmla="*/ 2601 h 3309"/>
                <a:gd name="T6" fmla="*/ 1716 w 3331"/>
                <a:gd name="T7" fmla="*/ 2556 h 3309"/>
                <a:gd name="T8" fmla="*/ 1793 w 3331"/>
                <a:gd name="T9" fmla="*/ 2793 h 3309"/>
                <a:gd name="T10" fmla="*/ 2340 w 3331"/>
                <a:gd name="T11" fmla="*/ 2583 h 3309"/>
                <a:gd name="T12" fmla="*/ 2708 w 3331"/>
                <a:gd name="T13" fmla="*/ 2143 h 3309"/>
                <a:gd name="T14" fmla="*/ 2474 w 3331"/>
                <a:gd name="T15" fmla="*/ 2185 h 3309"/>
                <a:gd name="T16" fmla="*/ 1932 w 3331"/>
                <a:gd name="T17" fmla="*/ 2392 h 3309"/>
                <a:gd name="T18" fmla="*/ 1315 w 3331"/>
                <a:gd name="T19" fmla="*/ 2373 h 3309"/>
                <a:gd name="T20" fmla="*/ 791 w 3331"/>
                <a:gd name="T21" fmla="*/ 2146 h 3309"/>
                <a:gd name="T22" fmla="*/ 2413 w 3331"/>
                <a:gd name="T23" fmla="*/ 1475 h 3309"/>
                <a:gd name="T24" fmla="*/ 2396 w 3331"/>
                <a:gd name="T25" fmla="*/ 1891 h 3309"/>
                <a:gd name="T26" fmla="*/ 2667 w 3331"/>
                <a:gd name="T27" fmla="*/ 1741 h 3309"/>
                <a:gd name="T28" fmla="*/ 2626 w 3331"/>
                <a:gd name="T29" fmla="*/ 1535 h 3309"/>
                <a:gd name="T30" fmla="*/ 900 w 3331"/>
                <a:gd name="T31" fmla="*/ 1397 h 3309"/>
                <a:gd name="T32" fmla="*/ 596 w 3331"/>
                <a:gd name="T33" fmla="*/ 1628 h 3309"/>
                <a:gd name="T34" fmla="*/ 797 w 3331"/>
                <a:gd name="T35" fmla="*/ 1841 h 3309"/>
                <a:gd name="T36" fmla="*/ 899 w 3331"/>
                <a:gd name="T37" fmla="*/ 1715 h 3309"/>
                <a:gd name="T38" fmla="*/ 1666 w 3331"/>
                <a:gd name="T39" fmla="*/ 1145 h 3309"/>
                <a:gd name="T40" fmla="*/ 1322 w 3331"/>
                <a:gd name="T41" fmla="*/ 1276 h 3309"/>
                <a:gd name="T42" fmla="*/ 1157 w 3331"/>
                <a:gd name="T43" fmla="*/ 1599 h 3309"/>
                <a:gd name="T44" fmla="*/ 1252 w 3331"/>
                <a:gd name="T45" fmla="*/ 1955 h 3309"/>
                <a:gd name="T46" fmla="*/ 1556 w 3331"/>
                <a:gd name="T47" fmla="*/ 2152 h 3309"/>
                <a:gd name="T48" fmla="*/ 1924 w 3331"/>
                <a:gd name="T49" fmla="*/ 2094 h 3309"/>
                <a:gd name="T50" fmla="*/ 2153 w 3331"/>
                <a:gd name="T51" fmla="*/ 1815 h 3309"/>
                <a:gd name="T52" fmla="*/ 2133 w 3331"/>
                <a:gd name="T53" fmla="*/ 1445 h 3309"/>
                <a:gd name="T54" fmla="*/ 1877 w 3331"/>
                <a:gd name="T55" fmla="*/ 1191 h 3309"/>
                <a:gd name="T56" fmla="*/ 1368 w 3331"/>
                <a:gd name="T57" fmla="*/ 548 h 3309"/>
                <a:gd name="T58" fmla="*/ 865 w 3331"/>
                <a:gd name="T59" fmla="*/ 832 h 3309"/>
                <a:gd name="T60" fmla="*/ 562 w 3331"/>
                <a:gd name="T61" fmla="*/ 1322 h 3309"/>
                <a:gd name="T62" fmla="*/ 1000 w 3331"/>
                <a:gd name="T63" fmla="*/ 1051 h 3309"/>
                <a:gd name="T64" fmla="*/ 1576 w 3331"/>
                <a:gd name="T65" fmla="*/ 894 h 3309"/>
                <a:gd name="T66" fmla="*/ 2180 w 3331"/>
                <a:gd name="T67" fmla="*/ 987 h 3309"/>
                <a:gd name="T68" fmla="*/ 2661 w 3331"/>
                <a:gd name="T69" fmla="*/ 1243 h 3309"/>
                <a:gd name="T70" fmla="*/ 2578 w 3331"/>
                <a:gd name="T71" fmla="*/ 955 h 3309"/>
                <a:gd name="T72" fmla="*/ 2123 w 3331"/>
                <a:gd name="T73" fmla="*/ 604 h 3309"/>
                <a:gd name="T74" fmla="*/ 1784 w 3331"/>
                <a:gd name="T75" fmla="*/ 686 h 3309"/>
                <a:gd name="T76" fmla="*/ 1640 w 3331"/>
                <a:gd name="T77" fmla="*/ 761 h 3309"/>
                <a:gd name="T78" fmla="*/ 1538 w 3331"/>
                <a:gd name="T79" fmla="*/ 637 h 3309"/>
                <a:gd name="T80" fmla="*/ 1757 w 3331"/>
                <a:gd name="T81" fmla="*/ 38 h 3309"/>
                <a:gd name="T82" fmla="*/ 1983 w 3331"/>
                <a:gd name="T83" fmla="*/ 291 h 3309"/>
                <a:gd name="T84" fmla="*/ 2560 w 3331"/>
                <a:gd name="T85" fmla="*/ 573 h 3309"/>
                <a:gd name="T86" fmla="*/ 2948 w 3331"/>
                <a:gd name="T87" fmla="*/ 1076 h 3309"/>
                <a:gd name="T88" fmla="*/ 3229 w 3331"/>
                <a:gd name="T89" fmla="*/ 1530 h 3309"/>
                <a:gd name="T90" fmla="*/ 3331 w 3331"/>
                <a:gd name="T91" fmla="*/ 1655 h 3309"/>
                <a:gd name="T92" fmla="*/ 3229 w 3331"/>
                <a:gd name="T93" fmla="*/ 1779 h 3309"/>
                <a:gd name="T94" fmla="*/ 2948 w 3331"/>
                <a:gd name="T95" fmla="*/ 2233 h 3309"/>
                <a:gd name="T96" fmla="*/ 2560 w 3331"/>
                <a:gd name="T97" fmla="*/ 2736 h 3309"/>
                <a:gd name="T98" fmla="*/ 1983 w 3331"/>
                <a:gd name="T99" fmla="*/ 3018 h 3309"/>
                <a:gd name="T100" fmla="*/ 1757 w 3331"/>
                <a:gd name="T101" fmla="*/ 3272 h 3309"/>
                <a:gd name="T102" fmla="*/ 1594 w 3331"/>
                <a:gd name="T103" fmla="*/ 3288 h 3309"/>
                <a:gd name="T104" fmla="*/ 1443 w 3331"/>
                <a:gd name="T105" fmla="*/ 3036 h 3309"/>
                <a:gd name="T106" fmla="*/ 845 w 3331"/>
                <a:gd name="T107" fmla="*/ 2791 h 3309"/>
                <a:gd name="T108" fmla="*/ 424 w 3331"/>
                <a:gd name="T109" fmla="*/ 2315 h 3309"/>
                <a:gd name="T110" fmla="*/ 129 w 3331"/>
                <a:gd name="T111" fmla="*/ 1782 h 3309"/>
                <a:gd name="T112" fmla="*/ 3 w 3331"/>
                <a:gd name="T113" fmla="*/ 1680 h 3309"/>
                <a:gd name="T114" fmla="*/ 78 w 3331"/>
                <a:gd name="T115" fmla="*/ 1537 h 3309"/>
                <a:gd name="T116" fmla="*/ 348 w 3331"/>
                <a:gd name="T117" fmla="*/ 1161 h 3309"/>
                <a:gd name="T118" fmla="*/ 702 w 3331"/>
                <a:gd name="T119" fmla="*/ 634 h 3309"/>
                <a:gd name="T120" fmla="*/ 1257 w 3331"/>
                <a:gd name="T121" fmla="*/ 314 h 3309"/>
                <a:gd name="T122" fmla="*/ 1560 w 3331"/>
                <a:gd name="T123" fmla="*/ 57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31" h="3309">
                  <a:moveTo>
                    <a:pt x="562" y="1987"/>
                  </a:moveTo>
                  <a:lnTo>
                    <a:pt x="590" y="2067"/>
                  </a:lnTo>
                  <a:lnTo>
                    <a:pt x="623" y="2143"/>
                  </a:lnTo>
                  <a:lnTo>
                    <a:pt x="662" y="2217"/>
                  </a:lnTo>
                  <a:lnTo>
                    <a:pt x="706" y="2287"/>
                  </a:lnTo>
                  <a:lnTo>
                    <a:pt x="754" y="2354"/>
                  </a:lnTo>
                  <a:lnTo>
                    <a:pt x="807" y="2417"/>
                  </a:lnTo>
                  <a:lnTo>
                    <a:pt x="865" y="2477"/>
                  </a:lnTo>
                  <a:lnTo>
                    <a:pt x="927" y="2532"/>
                  </a:lnTo>
                  <a:lnTo>
                    <a:pt x="991" y="2583"/>
                  </a:lnTo>
                  <a:lnTo>
                    <a:pt x="1061" y="2628"/>
                  </a:lnTo>
                  <a:lnTo>
                    <a:pt x="1133" y="2670"/>
                  </a:lnTo>
                  <a:lnTo>
                    <a:pt x="1209" y="2705"/>
                  </a:lnTo>
                  <a:lnTo>
                    <a:pt x="1288" y="2736"/>
                  </a:lnTo>
                  <a:lnTo>
                    <a:pt x="1368" y="2761"/>
                  </a:lnTo>
                  <a:lnTo>
                    <a:pt x="1452" y="2779"/>
                  </a:lnTo>
                  <a:lnTo>
                    <a:pt x="1538" y="2793"/>
                  </a:lnTo>
                  <a:lnTo>
                    <a:pt x="1538" y="2673"/>
                  </a:lnTo>
                  <a:lnTo>
                    <a:pt x="1540" y="2647"/>
                  </a:lnTo>
                  <a:lnTo>
                    <a:pt x="1547" y="2623"/>
                  </a:lnTo>
                  <a:lnTo>
                    <a:pt x="1560" y="2601"/>
                  </a:lnTo>
                  <a:lnTo>
                    <a:pt x="1576" y="2583"/>
                  </a:lnTo>
                  <a:lnTo>
                    <a:pt x="1594" y="2567"/>
                  </a:lnTo>
                  <a:lnTo>
                    <a:pt x="1615" y="2556"/>
                  </a:lnTo>
                  <a:lnTo>
                    <a:pt x="1640" y="2547"/>
                  </a:lnTo>
                  <a:lnTo>
                    <a:pt x="1666" y="2545"/>
                  </a:lnTo>
                  <a:lnTo>
                    <a:pt x="1692" y="2547"/>
                  </a:lnTo>
                  <a:lnTo>
                    <a:pt x="1716" y="2556"/>
                  </a:lnTo>
                  <a:lnTo>
                    <a:pt x="1737" y="2567"/>
                  </a:lnTo>
                  <a:lnTo>
                    <a:pt x="1757" y="2583"/>
                  </a:lnTo>
                  <a:lnTo>
                    <a:pt x="1772" y="2601"/>
                  </a:lnTo>
                  <a:lnTo>
                    <a:pt x="1784" y="2623"/>
                  </a:lnTo>
                  <a:lnTo>
                    <a:pt x="1791" y="2647"/>
                  </a:lnTo>
                  <a:lnTo>
                    <a:pt x="1793" y="2673"/>
                  </a:lnTo>
                  <a:lnTo>
                    <a:pt x="1793" y="2793"/>
                  </a:lnTo>
                  <a:lnTo>
                    <a:pt x="1879" y="2779"/>
                  </a:lnTo>
                  <a:lnTo>
                    <a:pt x="1963" y="2761"/>
                  </a:lnTo>
                  <a:lnTo>
                    <a:pt x="2045" y="2736"/>
                  </a:lnTo>
                  <a:lnTo>
                    <a:pt x="2123" y="2705"/>
                  </a:lnTo>
                  <a:lnTo>
                    <a:pt x="2199" y="2670"/>
                  </a:lnTo>
                  <a:lnTo>
                    <a:pt x="2271" y="2628"/>
                  </a:lnTo>
                  <a:lnTo>
                    <a:pt x="2340" y="2583"/>
                  </a:lnTo>
                  <a:lnTo>
                    <a:pt x="2406" y="2532"/>
                  </a:lnTo>
                  <a:lnTo>
                    <a:pt x="2467" y="2477"/>
                  </a:lnTo>
                  <a:lnTo>
                    <a:pt x="2524" y="2417"/>
                  </a:lnTo>
                  <a:lnTo>
                    <a:pt x="2578" y="2354"/>
                  </a:lnTo>
                  <a:lnTo>
                    <a:pt x="2626" y="2287"/>
                  </a:lnTo>
                  <a:lnTo>
                    <a:pt x="2670" y="2217"/>
                  </a:lnTo>
                  <a:lnTo>
                    <a:pt x="2708" y="2143"/>
                  </a:lnTo>
                  <a:lnTo>
                    <a:pt x="2742" y="2067"/>
                  </a:lnTo>
                  <a:lnTo>
                    <a:pt x="2769" y="1987"/>
                  </a:lnTo>
                  <a:lnTo>
                    <a:pt x="2717" y="2026"/>
                  </a:lnTo>
                  <a:lnTo>
                    <a:pt x="2661" y="2066"/>
                  </a:lnTo>
                  <a:lnTo>
                    <a:pt x="2603" y="2106"/>
                  </a:lnTo>
                  <a:lnTo>
                    <a:pt x="2540" y="2146"/>
                  </a:lnTo>
                  <a:lnTo>
                    <a:pt x="2474" y="2185"/>
                  </a:lnTo>
                  <a:lnTo>
                    <a:pt x="2405" y="2223"/>
                  </a:lnTo>
                  <a:lnTo>
                    <a:pt x="2333" y="2258"/>
                  </a:lnTo>
                  <a:lnTo>
                    <a:pt x="2257" y="2291"/>
                  </a:lnTo>
                  <a:lnTo>
                    <a:pt x="2180" y="2323"/>
                  </a:lnTo>
                  <a:lnTo>
                    <a:pt x="2099" y="2350"/>
                  </a:lnTo>
                  <a:lnTo>
                    <a:pt x="2016" y="2373"/>
                  </a:lnTo>
                  <a:lnTo>
                    <a:pt x="1932" y="2392"/>
                  </a:lnTo>
                  <a:lnTo>
                    <a:pt x="1845" y="2406"/>
                  </a:lnTo>
                  <a:lnTo>
                    <a:pt x="1757" y="2415"/>
                  </a:lnTo>
                  <a:lnTo>
                    <a:pt x="1666" y="2418"/>
                  </a:lnTo>
                  <a:lnTo>
                    <a:pt x="1576" y="2415"/>
                  </a:lnTo>
                  <a:lnTo>
                    <a:pt x="1487" y="2406"/>
                  </a:lnTo>
                  <a:lnTo>
                    <a:pt x="1400" y="2392"/>
                  </a:lnTo>
                  <a:lnTo>
                    <a:pt x="1315" y="2373"/>
                  </a:lnTo>
                  <a:lnTo>
                    <a:pt x="1232" y="2350"/>
                  </a:lnTo>
                  <a:lnTo>
                    <a:pt x="1152" y="2323"/>
                  </a:lnTo>
                  <a:lnTo>
                    <a:pt x="1074" y="2291"/>
                  </a:lnTo>
                  <a:lnTo>
                    <a:pt x="1000" y="2258"/>
                  </a:lnTo>
                  <a:lnTo>
                    <a:pt x="928" y="2223"/>
                  </a:lnTo>
                  <a:lnTo>
                    <a:pt x="857" y="2185"/>
                  </a:lnTo>
                  <a:lnTo>
                    <a:pt x="791" y="2146"/>
                  </a:lnTo>
                  <a:lnTo>
                    <a:pt x="730" y="2106"/>
                  </a:lnTo>
                  <a:lnTo>
                    <a:pt x="670" y="2066"/>
                  </a:lnTo>
                  <a:lnTo>
                    <a:pt x="615" y="2026"/>
                  </a:lnTo>
                  <a:lnTo>
                    <a:pt x="562" y="1987"/>
                  </a:lnTo>
                  <a:close/>
                  <a:moveTo>
                    <a:pt x="2377" y="1364"/>
                  </a:moveTo>
                  <a:lnTo>
                    <a:pt x="2396" y="1419"/>
                  </a:lnTo>
                  <a:lnTo>
                    <a:pt x="2413" y="1475"/>
                  </a:lnTo>
                  <a:lnTo>
                    <a:pt x="2425" y="1533"/>
                  </a:lnTo>
                  <a:lnTo>
                    <a:pt x="2432" y="1594"/>
                  </a:lnTo>
                  <a:lnTo>
                    <a:pt x="2434" y="1655"/>
                  </a:lnTo>
                  <a:lnTo>
                    <a:pt x="2432" y="1716"/>
                  </a:lnTo>
                  <a:lnTo>
                    <a:pt x="2425" y="1776"/>
                  </a:lnTo>
                  <a:lnTo>
                    <a:pt x="2412" y="1835"/>
                  </a:lnTo>
                  <a:lnTo>
                    <a:pt x="2396" y="1891"/>
                  </a:lnTo>
                  <a:lnTo>
                    <a:pt x="2376" y="1946"/>
                  </a:lnTo>
                  <a:lnTo>
                    <a:pt x="2432" y="1912"/>
                  </a:lnTo>
                  <a:lnTo>
                    <a:pt x="2484" y="1878"/>
                  </a:lnTo>
                  <a:lnTo>
                    <a:pt x="2535" y="1842"/>
                  </a:lnTo>
                  <a:lnTo>
                    <a:pt x="2582" y="1808"/>
                  </a:lnTo>
                  <a:lnTo>
                    <a:pt x="2626" y="1775"/>
                  </a:lnTo>
                  <a:lnTo>
                    <a:pt x="2667" y="1741"/>
                  </a:lnTo>
                  <a:lnTo>
                    <a:pt x="2703" y="1710"/>
                  </a:lnTo>
                  <a:lnTo>
                    <a:pt x="2737" y="1681"/>
                  </a:lnTo>
                  <a:lnTo>
                    <a:pt x="2766" y="1655"/>
                  </a:lnTo>
                  <a:lnTo>
                    <a:pt x="2737" y="1628"/>
                  </a:lnTo>
                  <a:lnTo>
                    <a:pt x="2703" y="1599"/>
                  </a:lnTo>
                  <a:lnTo>
                    <a:pt x="2667" y="1568"/>
                  </a:lnTo>
                  <a:lnTo>
                    <a:pt x="2626" y="1535"/>
                  </a:lnTo>
                  <a:lnTo>
                    <a:pt x="2582" y="1502"/>
                  </a:lnTo>
                  <a:lnTo>
                    <a:pt x="2535" y="1468"/>
                  </a:lnTo>
                  <a:lnTo>
                    <a:pt x="2484" y="1432"/>
                  </a:lnTo>
                  <a:lnTo>
                    <a:pt x="2432" y="1398"/>
                  </a:lnTo>
                  <a:lnTo>
                    <a:pt x="2377" y="1364"/>
                  </a:lnTo>
                  <a:close/>
                  <a:moveTo>
                    <a:pt x="956" y="1363"/>
                  </a:moveTo>
                  <a:lnTo>
                    <a:pt x="900" y="1397"/>
                  </a:lnTo>
                  <a:lnTo>
                    <a:pt x="847" y="1431"/>
                  </a:lnTo>
                  <a:lnTo>
                    <a:pt x="797" y="1467"/>
                  </a:lnTo>
                  <a:lnTo>
                    <a:pt x="750" y="1501"/>
                  </a:lnTo>
                  <a:lnTo>
                    <a:pt x="706" y="1535"/>
                  </a:lnTo>
                  <a:lnTo>
                    <a:pt x="666" y="1568"/>
                  </a:lnTo>
                  <a:lnTo>
                    <a:pt x="628" y="1599"/>
                  </a:lnTo>
                  <a:lnTo>
                    <a:pt x="596" y="1628"/>
                  </a:lnTo>
                  <a:lnTo>
                    <a:pt x="566" y="1654"/>
                  </a:lnTo>
                  <a:lnTo>
                    <a:pt x="596" y="1680"/>
                  </a:lnTo>
                  <a:lnTo>
                    <a:pt x="628" y="1710"/>
                  </a:lnTo>
                  <a:lnTo>
                    <a:pt x="666" y="1740"/>
                  </a:lnTo>
                  <a:lnTo>
                    <a:pt x="706" y="1774"/>
                  </a:lnTo>
                  <a:lnTo>
                    <a:pt x="750" y="1807"/>
                  </a:lnTo>
                  <a:lnTo>
                    <a:pt x="797" y="1841"/>
                  </a:lnTo>
                  <a:lnTo>
                    <a:pt x="847" y="1877"/>
                  </a:lnTo>
                  <a:lnTo>
                    <a:pt x="899" y="1911"/>
                  </a:lnTo>
                  <a:lnTo>
                    <a:pt x="956" y="1945"/>
                  </a:lnTo>
                  <a:lnTo>
                    <a:pt x="935" y="1890"/>
                  </a:lnTo>
                  <a:lnTo>
                    <a:pt x="919" y="1834"/>
                  </a:lnTo>
                  <a:lnTo>
                    <a:pt x="907" y="1776"/>
                  </a:lnTo>
                  <a:lnTo>
                    <a:pt x="899" y="1715"/>
                  </a:lnTo>
                  <a:lnTo>
                    <a:pt x="897" y="1655"/>
                  </a:lnTo>
                  <a:lnTo>
                    <a:pt x="899" y="1594"/>
                  </a:lnTo>
                  <a:lnTo>
                    <a:pt x="907" y="1533"/>
                  </a:lnTo>
                  <a:lnTo>
                    <a:pt x="919" y="1475"/>
                  </a:lnTo>
                  <a:lnTo>
                    <a:pt x="935" y="1418"/>
                  </a:lnTo>
                  <a:lnTo>
                    <a:pt x="956" y="1363"/>
                  </a:lnTo>
                  <a:close/>
                  <a:moveTo>
                    <a:pt x="1666" y="1145"/>
                  </a:moveTo>
                  <a:lnTo>
                    <a:pt x="1610" y="1149"/>
                  </a:lnTo>
                  <a:lnTo>
                    <a:pt x="1556" y="1157"/>
                  </a:lnTo>
                  <a:lnTo>
                    <a:pt x="1504" y="1171"/>
                  </a:lnTo>
                  <a:lnTo>
                    <a:pt x="1454" y="1191"/>
                  </a:lnTo>
                  <a:lnTo>
                    <a:pt x="1407" y="1215"/>
                  </a:lnTo>
                  <a:lnTo>
                    <a:pt x="1363" y="1244"/>
                  </a:lnTo>
                  <a:lnTo>
                    <a:pt x="1322" y="1276"/>
                  </a:lnTo>
                  <a:lnTo>
                    <a:pt x="1286" y="1314"/>
                  </a:lnTo>
                  <a:lnTo>
                    <a:pt x="1252" y="1354"/>
                  </a:lnTo>
                  <a:lnTo>
                    <a:pt x="1224" y="1398"/>
                  </a:lnTo>
                  <a:lnTo>
                    <a:pt x="1199" y="1445"/>
                  </a:lnTo>
                  <a:lnTo>
                    <a:pt x="1180" y="1494"/>
                  </a:lnTo>
                  <a:lnTo>
                    <a:pt x="1165" y="1546"/>
                  </a:lnTo>
                  <a:lnTo>
                    <a:pt x="1157" y="1599"/>
                  </a:lnTo>
                  <a:lnTo>
                    <a:pt x="1154" y="1655"/>
                  </a:lnTo>
                  <a:lnTo>
                    <a:pt x="1157" y="1710"/>
                  </a:lnTo>
                  <a:lnTo>
                    <a:pt x="1165" y="1763"/>
                  </a:lnTo>
                  <a:lnTo>
                    <a:pt x="1180" y="1815"/>
                  </a:lnTo>
                  <a:lnTo>
                    <a:pt x="1199" y="1864"/>
                  </a:lnTo>
                  <a:lnTo>
                    <a:pt x="1224" y="1911"/>
                  </a:lnTo>
                  <a:lnTo>
                    <a:pt x="1252" y="1955"/>
                  </a:lnTo>
                  <a:lnTo>
                    <a:pt x="1286" y="1995"/>
                  </a:lnTo>
                  <a:lnTo>
                    <a:pt x="1322" y="2033"/>
                  </a:lnTo>
                  <a:lnTo>
                    <a:pt x="1363" y="2065"/>
                  </a:lnTo>
                  <a:lnTo>
                    <a:pt x="1407" y="2094"/>
                  </a:lnTo>
                  <a:lnTo>
                    <a:pt x="1454" y="2118"/>
                  </a:lnTo>
                  <a:lnTo>
                    <a:pt x="1504" y="2138"/>
                  </a:lnTo>
                  <a:lnTo>
                    <a:pt x="1556" y="2152"/>
                  </a:lnTo>
                  <a:lnTo>
                    <a:pt x="1610" y="2160"/>
                  </a:lnTo>
                  <a:lnTo>
                    <a:pt x="1666" y="2164"/>
                  </a:lnTo>
                  <a:lnTo>
                    <a:pt x="1721" y="2160"/>
                  </a:lnTo>
                  <a:lnTo>
                    <a:pt x="1776" y="2152"/>
                  </a:lnTo>
                  <a:lnTo>
                    <a:pt x="1828" y="2138"/>
                  </a:lnTo>
                  <a:lnTo>
                    <a:pt x="1877" y="2118"/>
                  </a:lnTo>
                  <a:lnTo>
                    <a:pt x="1924" y="2094"/>
                  </a:lnTo>
                  <a:lnTo>
                    <a:pt x="1968" y="2065"/>
                  </a:lnTo>
                  <a:lnTo>
                    <a:pt x="2009" y="2033"/>
                  </a:lnTo>
                  <a:lnTo>
                    <a:pt x="2046" y="1995"/>
                  </a:lnTo>
                  <a:lnTo>
                    <a:pt x="2079" y="1955"/>
                  </a:lnTo>
                  <a:lnTo>
                    <a:pt x="2109" y="1911"/>
                  </a:lnTo>
                  <a:lnTo>
                    <a:pt x="2133" y="1864"/>
                  </a:lnTo>
                  <a:lnTo>
                    <a:pt x="2153" y="1815"/>
                  </a:lnTo>
                  <a:lnTo>
                    <a:pt x="2166" y="1763"/>
                  </a:lnTo>
                  <a:lnTo>
                    <a:pt x="2176" y="1710"/>
                  </a:lnTo>
                  <a:lnTo>
                    <a:pt x="2179" y="1655"/>
                  </a:lnTo>
                  <a:lnTo>
                    <a:pt x="2176" y="1599"/>
                  </a:lnTo>
                  <a:lnTo>
                    <a:pt x="2166" y="1546"/>
                  </a:lnTo>
                  <a:lnTo>
                    <a:pt x="2153" y="1494"/>
                  </a:lnTo>
                  <a:lnTo>
                    <a:pt x="2133" y="1445"/>
                  </a:lnTo>
                  <a:lnTo>
                    <a:pt x="2109" y="1398"/>
                  </a:lnTo>
                  <a:lnTo>
                    <a:pt x="2079" y="1354"/>
                  </a:lnTo>
                  <a:lnTo>
                    <a:pt x="2046" y="1314"/>
                  </a:lnTo>
                  <a:lnTo>
                    <a:pt x="2009" y="1276"/>
                  </a:lnTo>
                  <a:lnTo>
                    <a:pt x="1968" y="1244"/>
                  </a:lnTo>
                  <a:lnTo>
                    <a:pt x="1924" y="1215"/>
                  </a:lnTo>
                  <a:lnTo>
                    <a:pt x="1877" y="1191"/>
                  </a:lnTo>
                  <a:lnTo>
                    <a:pt x="1828" y="1171"/>
                  </a:lnTo>
                  <a:lnTo>
                    <a:pt x="1776" y="1157"/>
                  </a:lnTo>
                  <a:lnTo>
                    <a:pt x="1721" y="1149"/>
                  </a:lnTo>
                  <a:lnTo>
                    <a:pt x="1666" y="1145"/>
                  </a:lnTo>
                  <a:close/>
                  <a:moveTo>
                    <a:pt x="1538" y="517"/>
                  </a:moveTo>
                  <a:lnTo>
                    <a:pt x="1452" y="530"/>
                  </a:lnTo>
                  <a:lnTo>
                    <a:pt x="1368" y="548"/>
                  </a:lnTo>
                  <a:lnTo>
                    <a:pt x="1288" y="573"/>
                  </a:lnTo>
                  <a:lnTo>
                    <a:pt x="1209" y="604"/>
                  </a:lnTo>
                  <a:lnTo>
                    <a:pt x="1133" y="639"/>
                  </a:lnTo>
                  <a:lnTo>
                    <a:pt x="1061" y="681"/>
                  </a:lnTo>
                  <a:lnTo>
                    <a:pt x="991" y="726"/>
                  </a:lnTo>
                  <a:lnTo>
                    <a:pt x="927" y="777"/>
                  </a:lnTo>
                  <a:lnTo>
                    <a:pt x="865" y="832"/>
                  </a:lnTo>
                  <a:lnTo>
                    <a:pt x="807" y="892"/>
                  </a:lnTo>
                  <a:lnTo>
                    <a:pt x="754" y="955"/>
                  </a:lnTo>
                  <a:lnTo>
                    <a:pt x="706" y="1022"/>
                  </a:lnTo>
                  <a:lnTo>
                    <a:pt x="662" y="1092"/>
                  </a:lnTo>
                  <a:lnTo>
                    <a:pt x="623" y="1166"/>
                  </a:lnTo>
                  <a:lnTo>
                    <a:pt x="590" y="1243"/>
                  </a:lnTo>
                  <a:lnTo>
                    <a:pt x="562" y="1322"/>
                  </a:lnTo>
                  <a:lnTo>
                    <a:pt x="615" y="1283"/>
                  </a:lnTo>
                  <a:lnTo>
                    <a:pt x="670" y="1243"/>
                  </a:lnTo>
                  <a:lnTo>
                    <a:pt x="730" y="1203"/>
                  </a:lnTo>
                  <a:lnTo>
                    <a:pt x="791" y="1163"/>
                  </a:lnTo>
                  <a:lnTo>
                    <a:pt x="857" y="1125"/>
                  </a:lnTo>
                  <a:lnTo>
                    <a:pt x="928" y="1086"/>
                  </a:lnTo>
                  <a:lnTo>
                    <a:pt x="1000" y="1051"/>
                  </a:lnTo>
                  <a:lnTo>
                    <a:pt x="1074" y="1017"/>
                  </a:lnTo>
                  <a:lnTo>
                    <a:pt x="1152" y="987"/>
                  </a:lnTo>
                  <a:lnTo>
                    <a:pt x="1232" y="959"/>
                  </a:lnTo>
                  <a:lnTo>
                    <a:pt x="1315" y="936"/>
                  </a:lnTo>
                  <a:lnTo>
                    <a:pt x="1400" y="918"/>
                  </a:lnTo>
                  <a:lnTo>
                    <a:pt x="1487" y="903"/>
                  </a:lnTo>
                  <a:lnTo>
                    <a:pt x="1576" y="894"/>
                  </a:lnTo>
                  <a:lnTo>
                    <a:pt x="1666" y="891"/>
                  </a:lnTo>
                  <a:lnTo>
                    <a:pt x="1757" y="894"/>
                  </a:lnTo>
                  <a:lnTo>
                    <a:pt x="1845" y="903"/>
                  </a:lnTo>
                  <a:lnTo>
                    <a:pt x="1932" y="918"/>
                  </a:lnTo>
                  <a:lnTo>
                    <a:pt x="2016" y="936"/>
                  </a:lnTo>
                  <a:lnTo>
                    <a:pt x="2099" y="959"/>
                  </a:lnTo>
                  <a:lnTo>
                    <a:pt x="2180" y="987"/>
                  </a:lnTo>
                  <a:lnTo>
                    <a:pt x="2257" y="1017"/>
                  </a:lnTo>
                  <a:lnTo>
                    <a:pt x="2333" y="1051"/>
                  </a:lnTo>
                  <a:lnTo>
                    <a:pt x="2405" y="1086"/>
                  </a:lnTo>
                  <a:lnTo>
                    <a:pt x="2474" y="1125"/>
                  </a:lnTo>
                  <a:lnTo>
                    <a:pt x="2540" y="1163"/>
                  </a:lnTo>
                  <a:lnTo>
                    <a:pt x="2603" y="1203"/>
                  </a:lnTo>
                  <a:lnTo>
                    <a:pt x="2661" y="1243"/>
                  </a:lnTo>
                  <a:lnTo>
                    <a:pt x="2717" y="1283"/>
                  </a:lnTo>
                  <a:lnTo>
                    <a:pt x="2769" y="1322"/>
                  </a:lnTo>
                  <a:lnTo>
                    <a:pt x="2742" y="1243"/>
                  </a:lnTo>
                  <a:lnTo>
                    <a:pt x="2708" y="1166"/>
                  </a:lnTo>
                  <a:lnTo>
                    <a:pt x="2670" y="1092"/>
                  </a:lnTo>
                  <a:lnTo>
                    <a:pt x="2626" y="1022"/>
                  </a:lnTo>
                  <a:lnTo>
                    <a:pt x="2578" y="955"/>
                  </a:lnTo>
                  <a:lnTo>
                    <a:pt x="2524" y="892"/>
                  </a:lnTo>
                  <a:lnTo>
                    <a:pt x="2467" y="832"/>
                  </a:lnTo>
                  <a:lnTo>
                    <a:pt x="2406" y="777"/>
                  </a:lnTo>
                  <a:lnTo>
                    <a:pt x="2340" y="726"/>
                  </a:lnTo>
                  <a:lnTo>
                    <a:pt x="2271" y="681"/>
                  </a:lnTo>
                  <a:lnTo>
                    <a:pt x="2199" y="640"/>
                  </a:lnTo>
                  <a:lnTo>
                    <a:pt x="2123" y="604"/>
                  </a:lnTo>
                  <a:lnTo>
                    <a:pt x="2045" y="573"/>
                  </a:lnTo>
                  <a:lnTo>
                    <a:pt x="1963" y="548"/>
                  </a:lnTo>
                  <a:lnTo>
                    <a:pt x="1879" y="530"/>
                  </a:lnTo>
                  <a:lnTo>
                    <a:pt x="1793" y="517"/>
                  </a:lnTo>
                  <a:lnTo>
                    <a:pt x="1793" y="637"/>
                  </a:lnTo>
                  <a:lnTo>
                    <a:pt x="1791" y="662"/>
                  </a:lnTo>
                  <a:lnTo>
                    <a:pt x="1784" y="686"/>
                  </a:lnTo>
                  <a:lnTo>
                    <a:pt x="1772" y="708"/>
                  </a:lnTo>
                  <a:lnTo>
                    <a:pt x="1757" y="726"/>
                  </a:lnTo>
                  <a:lnTo>
                    <a:pt x="1737" y="742"/>
                  </a:lnTo>
                  <a:lnTo>
                    <a:pt x="1716" y="753"/>
                  </a:lnTo>
                  <a:lnTo>
                    <a:pt x="1692" y="761"/>
                  </a:lnTo>
                  <a:lnTo>
                    <a:pt x="1666" y="764"/>
                  </a:lnTo>
                  <a:lnTo>
                    <a:pt x="1640" y="761"/>
                  </a:lnTo>
                  <a:lnTo>
                    <a:pt x="1615" y="753"/>
                  </a:lnTo>
                  <a:lnTo>
                    <a:pt x="1594" y="742"/>
                  </a:lnTo>
                  <a:lnTo>
                    <a:pt x="1576" y="726"/>
                  </a:lnTo>
                  <a:lnTo>
                    <a:pt x="1560" y="708"/>
                  </a:lnTo>
                  <a:lnTo>
                    <a:pt x="1547" y="686"/>
                  </a:lnTo>
                  <a:lnTo>
                    <a:pt x="1540" y="662"/>
                  </a:lnTo>
                  <a:lnTo>
                    <a:pt x="1538" y="637"/>
                  </a:lnTo>
                  <a:lnTo>
                    <a:pt x="1538" y="517"/>
                  </a:lnTo>
                  <a:close/>
                  <a:moveTo>
                    <a:pt x="1666" y="0"/>
                  </a:moveTo>
                  <a:lnTo>
                    <a:pt x="1666" y="0"/>
                  </a:lnTo>
                  <a:lnTo>
                    <a:pt x="1692" y="2"/>
                  </a:lnTo>
                  <a:lnTo>
                    <a:pt x="1716" y="10"/>
                  </a:lnTo>
                  <a:lnTo>
                    <a:pt x="1737" y="22"/>
                  </a:lnTo>
                  <a:lnTo>
                    <a:pt x="1757" y="38"/>
                  </a:lnTo>
                  <a:lnTo>
                    <a:pt x="1772" y="57"/>
                  </a:lnTo>
                  <a:lnTo>
                    <a:pt x="1784" y="78"/>
                  </a:lnTo>
                  <a:lnTo>
                    <a:pt x="1791" y="101"/>
                  </a:lnTo>
                  <a:lnTo>
                    <a:pt x="1793" y="127"/>
                  </a:lnTo>
                  <a:lnTo>
                    <a:pt x="1793" y="260"/>
                  </a:lnTo>
                  <a:lnTo>
                    <a:pt x="1890" y="273"/>
                  </a:lnTo>
                  <a:lnTo>
                    <a:pt x="1983" y="291"/>
                  </a:lnTo>
                  <a:lnTo>
                    <a:pt x="2074" y="314"/>
                  </a:lnTo>
                  <a:lnTo>
                    <a:pt x="2162" y="345"/>
                  </a:lnTo>
                  <a:lnTo>
                    <a:pt x="2248" y="380"/>
                  </a:lnTo>
                  <a:lnTo>
                    <a:pt x="2332" y="422"/>
                  </a:lnTo>
                  <a:lnTo>
                    <a:pt x="2411" y="467"/>
                  </a:lnTo>
                  <a:lnTo>
                    <a:pt x="2488" y="518"/>
                  </a:lnTo>
                  <a:lnTo>
                    <a:pt x="2560" y="573"/>
                  </a:lnTo>
                  <a:lnTo>
                    <a:pt x="2629" y="634"/>
                  </a:lnTo>
                  <a:lnTo>
                    <a:pt x="2694" y="698"/>
                  </a:lnTo>
                  <a:lnTo>
                    <a:pt x="2753" y="767"/>
                  </a:lnTo>
                  <a:lnTo>
                    <a:pt x="2810" y="839"/>
                  </a:lnTo>
                  <a:lnTo>
                    <a:pt x="2861" y="915"/>
                  </a:lnTo>
                  <a:lnTo>
                    <a:pt x="2907" y="994"/>
                  </a:lnTo>
                  <a:lnTo>
                    <a:pt x="2948" y="1076"/>
                  </a:lnTo>
                  <a:lnTo>
                    <a:pt x="2984" y="1161"/>
                  </a:lnTo>
                  <a:lnTo>
                    <a:pt x="3014" y="1249"/>
                  </a:lnTo>
                  <a:lnTo>
                    <a:pt x="3038" y="1340"/>
                  </a:lnTo>
                  <a:lnTo>
                    <a:pt x="3057" y="1432"/>
                  </a:lnTo>
                  <a:lnTo>
                    <a:pt x="3069" y="1527"/>
                  </a:lnTo>
                  <a:lnTo>
                    <a:pt x="3203" y="1527"/>
                  </a:lnTo>
                  <a:lnTo>
                    <a:pt x="3229" y="1530"/>
                  </a:lnTo>
                  <a:lnTo>
                    <a:pt x="3253" y="1537"/>
                  </a:lnTo>
                  <a:lnTo>
                    <a:pt x="3275" y="1549"/>
                  </a:lnTo>
                  <a:lnTo>
                    <a:pt x="3294" y="1565"/>
                  </a:lnTo>
                  <a:lnTo>
                    <a:pt x="3309" y="1583"/>
                  </a:lnTo>
                  <a:lnTo>
                    <a:pt x="3321" y="1605"/>
                  </a:lnTo>
                  <a:lnTo>
                    <a:pt x="3329" y="1629"/>
                  </a:lnTo>
                  <a:lnTo>
                    <a:pt x="3331" y="1655"/>
                  </a:lnTo>
                  <a:lnTo>
                    <a:pt x="3329" y="1680"/>
                  </a:lnTo>
                  <a:lnTo>
                    <a:pt x="3321" y="1704"/>
                  </a:lnTo>
                  <a:lnTo>
                    <a:pt x="3309" y="1726"/>
                  </a:lnTo>
                  <a:lnTo>
                    <a:pt x="3294" y="1744"/>
                  </a:lnTo>
                  <a:lnTo>
                    <a:pt x="3275" y="1760"/>
                  </a:lnTo>
                  <a:lnTo>
                    <a:pt x="3253" y="1771"/>
                  </a:lnTo>
                  <a:lnTo>
                    <a:pt x="3229" y="1779"/>
                  </a:lnTo>
                  <a:lnTo>
                    <a:pt x="3204" y="1782"/>
                  </a:lnTo>
                  <a:lnTo>
                    <a:pt x="3069" y="1782"/>
                  </a:lnTo>
                  <a:lnTo>
                    <a:pt x="3057" y="1877"/>
                  </a:lnTo>
                  <a:lnTo>
                    <a:pt x="3039" y="1969"/>
                  </a:lnTo>
                  <a:lnTo>
                    <a:pt x="3014" y="2060"/>
                  </a:lnTo>
                  <a:lnTo>
                    <a:pt x="2985" y="2148"/>
                  </a:lnTo>
                  <a:lnTo>
                    <a:pt x="2948" y="2233"/>
                  </a:lnTo>
                  <a:lnTo>
                    <a:pt x="2907" y="2315"/>
                  </a:lnTo>
                  <a:lnTo>
                    <a:pt x="2861" y="2394"/>
                  </a:lnTo>
                  <a:lnTo>
                    <a:pt x="2810" y="2470"/>
                  </a:lnTo>
                  <a:lnTo>
                    <a:pt x="2755" y="2543"/>
                  </a:lnTo>
                  <a:lnTo>
                    <a:pt x="2694" y="2611"/>
                  </a:lnTo>
                  <a:lnTo>
                    <a:pt x="2629" y="2675"/>
                  </a:lnTo>
                  <a:lnTo>
                    <a:pt x="2560" y="2736"/>
                  </a:lnTo>
                  <a:lnTo>
                    <a:pt x="2488" y="2791"/>
                  </a:lnTo>
                  <a:lnTo>
                    <a:pt x="2411" y="2842"/>
                  </a:lnTo>
                  <a:lnTo>
                    <a:pt x="2332" y="2888"/>
                  </a:lnTo>
                  <a:lnTo>
                    <a:pt x="2248" y="2929"/>
                  </a:lnTo>
                  <a:lnTo>
                    <a:pt x="2162" y="2964"/>
                  </a:lnTo>
                  <a:lnTo>
                    <a:pt x="2074" y="2995"/>
                  </a:lnTo>
                  <a:lnTo>
                    <a:pt x="1983" y="3018"/>
                  </a:lnTo>
                  <a:lnTo>
                    <a:pt x="1890" y="3036"/>
                  </a:lnTo>
                  <a:lnTo>
                    <a:pt x="1793" y="3049"/>
                  </a:lnTo>
                  <a:lnTo>
                    <a:pt x="1793" y="3182"/>
                  </a:lnTo>
                  <a:lnTo>
                    <a:pt x="1791" y="3208"/>
                  </a:lnTo>
                  <a:lnTo>
                    <a:pt x="1784" y="3232"/>
                  </a:lnTo>
                  <a:lnTo>
                    <a:pt x="1772" y="3252"/>
                  </a:lnTo>
                  <a:lnTo>
                    <a:pt x="1757" y="3272"/>
                  </a:lnTo>
                  <a:lnTo>
                    <a:pt x="1737" y="3288"/>
                  </a:lnTo>
                  <a:lnTo>
                    <a:pt x="1716" y="3299"/>
                  </a:lnTo>
                  <a:lnTo>
                    <a:pt x="1692" y="3307"/>
                  </a:lnTo>
                  <a:lnTo>
                    <a:pt x="1666" y="3309"/>
                  </a:lnTo>
                  <a:lnTo>
                    <a:pt x="1641" y="3307"/>
                  </a:lnTo>
                  <a:lnTo>
                    <a:pt x="1616" y="3299"/>
                  </a:lnTo>
                  <a:lnTo>
                    <a:pt x="1594" y="3288"/>
                  </a:lnTo>
                  <a:lnTo>
                    <a:pt x="1576" y="3272"/>
                  </a:lnTo>
                  <a:lnTo>
                    <a:pt x="1560" y="3252"/>
                  </a:lnTo>
                  <a:lnTo>
                    <a:pt x="1547" y="3232"/>
                  </a:lnTo>
                  <a:lnTo>
                    <a:pt x="1540" y="3208"/>
                  </a:lnTo>
                  <a:lnTo>
                    <a:pt x="1538" y="3182"/>
                  </a:lnTo>
                  <a:lnTo>
                    <a:pt x="1538" y="3049"/>
                  </a:lnTo>
                  <a:lnTo>
                    <a:pt x="1443" y="3036"/>
                  </a:lnTo>
                  <a:lnTo>
                    <a:pt x="1348" y="3018"/>
                  </a:lnTo>
                  <a:lnTo>
                    <a:pt x="1257" y="2995"/>
                  </a:lnTo>
                  <a:lnTo>
                    <a:pt x="1169" y="2964"/>
                  </a:lnTo>
                  <a:lnTo>
                    <a:pt x="1084" y="2929"/>
                  </a:lnTo>
                  <a:lnTo>
                    <a:pt x="1001" y="2888"/>
                  </a:lnTo>
                  <a:lnTo>
                    <a:pt x="920" y="2842"/>
                  </a:lnTo>
                  <a:lnTo>
                    <a:pt x="845" y="2791"/>
                  </a:lnTo>
                  <a:lnTo>
                    <a:pt x="772" y="2736"/>
                  </a:lnTo>
                  <a:lnTo>
                    <a:pt x="702" y="2675"/>
                  </a:lnTo>
                  <a:lnTo>
                    <a:pt x="639" y="2611"/>
                  </a:lnTo>
                  <a:lnTo>
                    <a:pt x="578" y="2543"/>
                  </a:lnTo>
                  <a:lnTo>
                    <a:pt x="521" y="2470"/>
                  </a:lnTo>
                  <a:lnTo>
                    <a:pt x="470" y="2394"/>
                  </a:lnTo>
                  <a:lnTo>
                    <a:pt x="424" y="2315"/>
                  </a:lnTo>
                  <a:lnTo>
                    <a:pt x="383" y="2233"/>
                  </a:lnTo>
                  <a:lnTo>
                    <a:pt x="348" y="2148"/>
                  </a:lnTo>
                  <a:lnTo>
                    <a:pt x="317" y="2060"/>
                  </a:lnTo>
                  <a:lnTo>
                    <a:pt x="293" y="1969"/>
                  </a:lnTo>
                  <a:lnTo>
                    <a:pt x="274" y="1877"/>
                  </a:lnTo>
                  <a:lnTo>
                    <a:pt x="263" y="1782"/>
                  </a:lnTo>
                  <a:lnTo>
                    <a:pt x="129" y="1782"/>
                  </a:lnTo>
                  <a:lnTo>
                    <a:pt x="103" y="1779"/>
                  </a:lnTo>
                  <a:lnTo>
                    <a:pt x="78" y="1771"/>
                  </a:lnTo>
                  <a:lnTo>
                    <a:pt x="56" y="1760"/>
                  </a:lnTo>
                  <a:lnTo>
                    <a:pt x="38" y="1744"/>
                  </a:lnTo>
                  <a:lnTo>
                    <a:pt x="22" y="1726"/>
                  </a:lnTo>
                  <a:lnTo>
                    <a:pt x="10" y="1704"/>
                  </a:lnTo>
                  <a:lnTo>
                    <a:pt x="3" y="1680"/>
                  </a:lnTo>
                  <a:lnTo>
                    <a:pt x="0" y="1655"/>
                  </a:lnTo>
                  <a:lnTo>
                    <a:pt x="3" y="1629"/>
                  </a:lnTo>
                  <a:lnTo>
                    <a:pt x="10" y="1605"/>
                  </a:lnTo>
                  <a:lnTo>
                    <a:pt x="22" y="1583"/>
                  </a:lnTo>
                  <a:lnTo>
                    <a:pt x="38" y="1565"/>
                  </a:lnTo>
                  <a:lnTo>
                    <a:pt x="56" y="1549"/>
                  </a:lnTo>
                  <a:lnTo>
                    <a:pt x="78" y="1537"/>
                  </a:lnTo>
                  <a:lnTo>
                    <a:pt x="103" y="1530"/>
                  </a:lnTo>
                  <a:lnTo>
                    <a:pt x="129" y="1527"/>
                  </a:lnTo>
                  <a:lnTo>
                    <a:pt x="263" y="1527"/>
                  </a:lnTo>
                  <a:lnTo>
                    <a:pt x="274" y="1432"/>
                  </a:lnTo>
                  <a:lnTo>
                    <a:pt x="293" y="1340"/>
                  </a:lnTo>
                  <a:lnTo>
                    <a:pt x="317" y="1249"/>
                  </a:lnTo>
                  <a:lnTo>
                    <a:pt x="348" y="1161"/>
                  </a:lnTo>
                  <a:lnTo>
                    <a:pt x="383" y="1076"/>
                  </a:lnTo>
                  <a:lnTo>
                    <a:pt x="424" y="994"/>
                  </a:lnTo>
                  <a:lnTo>
                    <a:pt x="470" y="915"/>
                  </a:lnTo>
                  <a:lnTo>
                    <a:pt x="521" y="839"/>
                  </a:lnTo>
                  <a:lnTo>
                    <a:pt x="578" y="767"/>
                  </a:lnTo>
                  <a:lnTo>
                    <a:pt x="639" y="698"/>
                  </a:lnTo>
                  <a:lnTo>
                    <a:pt x="702" y="634"/>
                  </a:lnTo>
                  <a:lnTo>
                    <a:pt x="772" y="573"/>
                  </a:lnTo>
                  <a:lnTo>
                    <a:pt x="845" y="518"/>
                  </a:lnTo>
                  <a:lnTo>
                    <a:pt x="920" y="467"/>
                  </a:lnTo>
                  <a:lnTo>
                    <a:pt x="1001" y="422"/>
                  </a:lnTo>
                  <a:lnTo>
                    <a:pt x="1084" y="380"/>
                  </a:lnTo>
                  <a:lnTo>
                    <a:pt x="1169" y="345"/>
                  </a:lnTo>
                  <a:lnTo>
                    <a:pt x="1257" y="314"/>
                  </a:lnTo>
                  <a:lnTo>
                    <a:pt x="1348" y="291"/>
                  </a:lnTo>
                  <a:lnTo>
                    <a:pt x="1443" y="273"/>
                  </a:lnTo>
                  <a:lnTo>
                    <a:pt x="1538" y="260"/>
                  </a:lnTo>
                  <a:lnTo>
                    <a:pt x="1538" y="127"/>
                  </a:lnTo>
                  <a:lnTo>
                    <a:pt x="1540" y="101"/>
                  </a:lnTo>
                  <a:lnTo>
                    <a:pt x="1547" y="78"/>
                  </a:lnTo>
                  <a:lnTo>
                    <a:pt x="1560" y="57"/>
                  </a:lnTo>
                  <a:lnTo>
                    <a:pt x="1576" y="38"/>
                  </a:lnTo>
                  <a:lnTo>
                    <a:pt x="1594" y="22"/>
                  </a:lnTo>
                  <a:lnTo>
                    <a:pt x="1615" y="10"/>
                  </a:lnTo>
                  <a:lnTo>
                    <a:pt x="1640" y="2"/>
                  </a:lnTo>
                  <a:lnTo>
                    <a:pt x="1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 dirty="0"/>
            </a:p>
          </p:txBody>
        </p:sp>
        <p:sp>
          <p:nvSpPr>
            <p:cNvPr id="169" name="Freeform 392"/>
            <p:cNvSpPr>
              <a:spLocks/>
            </p:cNvSpPr>
            <p:nvPr/>
          </p:nvSpPr>
          <p:spPr bwMode="auto">
            <a:xfrm>
              <a:off x="3059113" y="4065588"/>
              <a:ext cx="92075" cy="90488"/>
            </a:xfrm>
            <a:custGeom>
              <a:avLst/>
              <a:gdLst>
                <a:gd name="T0" fmla="*/ 321 w 641"/>
                <a:gd name="T1" fmla="*/ 0 h 635"/>
                <a:gd name="T2" fmla="*/ 365 w 641"/>
                <a:gd name="T3" fmla="*/ 2 h 635"/>
                <a:gd name="T4" fmla="*/ 405 w 641"/>
                <a:gd name="T5" fmla="*/ 11 h 635"/>
                <a:gd name="T6" fmla="*/ 445 w 641"/>
                <a:gd name="T7" fmla="*/ 25 h 635"/>
                <a:gd name="T8" fmla="*/ 482 w 641"/>
                <a:gd name="T9" fmla="*/ 42 h 635"/>
                <a:gd name="T10" fmla="*/ 516 w 641"/>
                <a:gd name="T11" fmla="*/ 65 h 635"/>
                <a:gd name="T12" fmla="*/ 547 w 641"/>
                <a:gd name="T13" fmla="*/ 92 h 635"/>
                <a:gd name="T14" fmla="*/ 574 w 641"/>
                <a:gd name="T15" fmla="*/ 124 h 635"/>
                <a:gd name="T16" fmla="*/ 597 w 641"/>
                <a:gd name="T17" fmla="*/ 157 h 635"/>
                <a:gd name="T18" fmla="*/ 616 w 641"/>
                <a:gd name="T19" fmla="*/ 194 h 635"/>
                <a:gd name="T20" fmla="*/ 630 w 641"/>
                <a:gd name="T21" fmla="*/ 233 h 635"/>
                <a:gd name="T22" fmla="*/ 638 w 641"/>
                <a:gd name="T23" fmla="*/ 274 h 635"/>
                <a:gd name="T24" fmla="*/ 641 w 641"/>
                <a:gd name="T25" fmla="*/ 318 h 635"/>
                <a:gd name="T26" fmla="*/ 638 w 641"/>
                <a:gd name="T27" fmla="*/ 361 h 635"/>
                <a:gd name="T28" fmla="*/ 630 w 641"/>
                <a:gd name="T29" fmla="*/ 402 h 635"/>
                <a:gd name="T30" fmla="*/ 616 w 641"/>
                <a:gd name="T31" fmla="*/ 442 h 635"/>
                <a:gd name="T32" fmla="*/ 597 w 641"/>
                <a:gd name="T33" fmla="*/ 478 h 635"/>
                <a:gd name="T34" fmla="*/ 574 w 641"/>
                <a:gd name="T35" fmla="*/ 511 h 635"/>
                <a:gd name="T36" fmla="*/ 547 w 641"/>
                <a:gd name="T37" fmla="*/ 543 h 635"/>
                <a:gd name="T38" fmla="*/ 516 w 641"/>
                <a:gd name="T39" fmla="*/ 570 h 635"/>
                <a:gd name="T40" fmla="*/ 482 w 641"/>
                <a:gd name="T41" fmla="*/ 593 h 635"/>
                <a:gd name="T42" fmla="*/ 445 w 641"/>
                <a:gd name="T43" fmla="*/ 610 h 635"/>
                <a:gd name="T44" fmla="*/ 405 w 641"/>
                <a:gd name="T45" fmla="*/ 624 h 635"/>
                <a:gd name="T46" fmla="*/ 365 w 641"/>
                <a:gd name="T47" fmla="*/ 633 h 635"/>
                <a:gd name="T48" fmla="*/ 321 w 641"/>
                <a:gd name="T49" fmla="*/ 635 h 635"/>
                <a:gd name="T50" fmla="*/ 278 w 641"/>
                <a:gd name="T51" fmla="*/ 633 h 635"/>
                <a:gd name="T52" fmla="*/ 236 w 641"/>
                <a:gd name="T53" fmla="*/ 624 h 635"/>
                <a:gd name="T54" fmla="*/ 196 w 641"/>
                <a:gd name="T55" fmla="*/ 610 h 635"/>
                <a:gd name="T56" fmla="*/ 159 w 641"/>
                <a:gd name="T57" fmla="*/ 593 h 635"/>
                <a:gd name="T58" fmla="*/ 125 w 641"/>
                <a:gd name="T59" fmla="*/ 570 h 635"/>
                <a:gd name="T60" fmla="*/ 95 w 641"/>
                <a:gd name="T61" fmla="*/ 543 h 635"/>
                <a:gd name="T62" fmla="*/ 67 w 641"/>
                <a:gd name="T63" fmla="*/ 511 h 635"/>
                <a:gd name="T64" fmla="*/ 44 w 641"/>
                <a:gd name="T65" fmla="*/ 478 h 635"/>
                <a:gd name="T66" fmla="*/ 25 w 641"/>
                <a:gd name="T67" fmla="*/ 442 h 635"/>
                <a:gd name="T68" fmla="*/ 12 w 641"/>
                <a:gd name="T69" fmla="*/ 402 h 635"/>
                <a:gd name="T70" fmla="*/ 3 w 641"/>
                <a:gd name="T71" fmla="*/ 361 h 635"/>
                <a:gd name="T72" fmla="*/ 0 w 641"/>
                <a:gd name="T73" fmla="*/ 318 h 635"/>
                <a:gd name="T74" fmla="*/ 3 w 641"/>
                <a:gd name="T75" fmla="*/ 274 h 635"/>
                <a:gd name="T76" fmla="*/ 12 w 641"/>
                <a:gd name="T77" fmla="*/ 233 h 635"/>
                <a:gd name="T78" fmla="*/ 25 w 641"/>
                <a:gd name="T79" fmla="*/ 194 h 635"/>
                <a:gd name="T80" fmla="*/ 44 w 641"/>
                <a:gd name="T81" fmla="*/ 157 h 635"/>
                <a:gd name="T82" fmla="*/ 67 w 641"/>
                <a:gd name="T83" fmla="*/ 124 h 635"/>
                <a:gd name="T84" fmla="*/ 95 w 641"/>
                <a:gd name="T85" fmla="*/ 92 h 635"/>
                <a:gd name="T86" fmla="*/ 125 w 641"/>
                <a:gd name="T87" fmla="*/ 65 h 635"/>
                <a:gd name="T88" fmla="*/ 159 w 641"/>
                <a:gd name="T89" fmla="*/ 42 h 635"/>
                <a:gd name="T90" fmla="*/ 196 w 641"/>
                <a:gd name="T91" fmla="*/ 25 h 635"/>
                <a:gd name="T92" fmla="*/ 236 w 641"/>
                <a:gd name="T93" fmla="*/ 11 h 635"/>
                <a:gd name="T94" fmla="*/ 278 w 641"/>
                <a:gd name="T95" fmla="*/ 2 h 635"/>
                <a:gd name="T96" fmla="*/ 321 w 641"/>
                <a:gd name="T97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1" h="635">
                  <a:moveTo>
                    <a:pt x="321" y="0"/>
                  </a:moveTo>
                  <a:lnTo>
                    <a:pt x="365" y="2"/>
                  </a:lnTo>
                  <a:lnTo>
                    <a:pt x="405" y="11"/>
                  </a:lnTo>
                  <a:lnTo>
                    <a:pt x="445" y="25"/>
                  </a:lnTo>
                  <a:lnTo>
                    <a:pt x="482" y="42"/>
                  </a:lnTo>
                  <a:lnTo>
                    <a:pt x="516" y="65"/>
                  </a:lnTo>
                  <a:lnTo>
                    <a:pt x="547" y="92"/>
                  </a:lnTo>
                  <a:lnTo>
                    <a:pt x="574" y="124"/>
                  </a:lnTo>
                  <a:lnTo>
                    <a:pt x="597" y="157"/>
                  </a:lnTo>
                  <a:lnTo>
                    <a:pt x="616" y="194"/>
                  </a:lnTo>
                  <a:lnTo>
                    <a:pt x="630" y="233"/>
                  </a:lnTo>
                  <a:lnTo>
                    <a:pt x="638" y="274"/>
                  </a:lnTo>
                  <a:lnTo>
                    <a:pt x="641" y="318"/>
                  </a:lnTo>
                  <a:lnTo>
                    <a:pt x="638" y="361"/>
                  </a:lnTo>
                  <a:lnTo>
                    <a:pt x="630" y="402"/>
                  </a:lnTo>
                  <a:lnTo>
                    <a:pt x="616" y="442"/>
                  </a:lnTo>
                  <a:lnTo>
                    <a:pt x="597" y="478"/>
                  </a:lnTo>
                  <a:lnTo>
                    <a:pt x="574" y="511"/>
                  </a:lnTo>
                  <a:lnTo>
                    <a:pt x="547" y="543"/>
                  </a:lnTo>
                  <a:lnTo>
                    <a:pt x="516" y="570"/>
                  </a:lnTo>
                  <a:lnTo>
                    <a:pt x="482" y="593"/>
                  </a:lnTo>
                  <a:lnTo>
                    <a:pt x="445" y="610"/>
                  </a:lnTo>
                  <a:lnTo>
                    <a:pt x="405" y="624"/>
                  </a:lnTo>
                  <a:lnTo>
                    <a:pt x="365" y="633"/>
                  </a:lnTo>
                  <a:lnTo>
                    <a:pt x="321" y="635"/>
                  </a:lnTo>
                  <a:lnTo>
                    <a:pt x="278" y="633"/>
                  </a:lnTo>
                  <a:lnTo>
                    <a:pt x="236" y="624"/>
                  </a:lnTo>
                  <a:lnTo>
                    <a:pt x="196" y="610"/>
                  </a:lnTo>
                  <a:lnTo>
                    <a:pt x="159" y="593"/>
                  </a:lnTo>
                  <a:lnTo>
                    <a:pt x="125" y="570"/>
                  </a:lnTo>
                  <a:lnTo>
                    <a:pt x="95" y="543"/>
                  </a:lnTo>
                  <a:lnTo>
                    <a:pt x="67" y="511"/>
                  </a:lnTo>
                  <a:lnTo>
                    <a:pt x="44" y="478"/>
                  </a:lnTo>
                  <a:lnTo>
                    <a:pt x="25" y="442"/>
                  </a:lnTo>
                  <a:lnTo>
                    <a:pt x="12" y="402"/>
                  </a:lnTo>
                  <a:lnTo>
                    <a:pt x="3" y="361"/>
                  </a:lnTo>
                  <a:lnTo>
                    <a:pt x="0" y="318"/>
                  </a:lnTo>
                  <a:lnTo>
                    <a:pt x="3" y="274"/>
                  </a:lnTo>
                  <a:lnTo>
                    <a:pt x="12" y="233"/>
                  </a:lnTo>
                  <a:lnTo>
                    <a:pt x="25" y="194"/>
                  </a:lnTo>
                  <a:lnTo>
                    <a:pt x="44" y="157"/>
                  </a:lnTo>
                  <a:lnTo>
                    <a:pt x="67" y="124"/>
                  </a:lnTo>
                  <a:lnTo>
                    <a:pt x="95" y="92"/>
                  </a:lnTo>
                  <a:lnTo>
                    <a:pt x="125" y="65"/>
                  </a:lnTo>
                  <a:lnTo>
                    <a:pt x="159" y="42"/>
                  </a:lnTo>
                  <a:lnTo>
                    <a:pt x="196" y="25"/>
                  </a:lnTo>
                  <a:lnTo>
                    <a:pt x="236" y="11"/>
                  </a:lnTo>
                  <a:lnTo>
                    <a:pt x="278" y="2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3305" tIns="31652" rIns="63305" bIns="31652" numCol="1" anchor="t" anchorCtr="0" compatLnSpc="1">
              <a:prstTxWarp prst="textNoShape">
                <a:avLst/>
              </a:prstTxWarp>
            </a:bodyPr>
            <a:lstStyle/>
            <a:p>
              <a:endParaRPr lang="en-US" sz="1246" dirty="0"/>
            </a:p>
          </p:txBody>
        </p:sp>
      </p:grpSp>
      <p:sp>
        <p:nvSpPr>
          <p:cNvPr id="181" name="Google Shape;324;p2"/>
          <p:cNvSpPr/>
          <p:nvPr/>
        </p:nvSpPr>
        <p:spPr>
          <a:xfrm>
            <a:off x="3429405" y="4744384"/>
            <a:ext cx="451851" cy="356142"/>
          </a:xfrm>
          <a:custGeom>
            <a:avLst/>
            <a:gdLst/>
            <a:ahLst/>
            <a:cxnLst/>
            <a:rect l="l" t="t" r="r" b="b"/>
            <a:pathLst>
              <a:path w="64" h="51" extrusionOk="0">
                <a:moveTo>
                  <a:pt x="50" y="41"/>
                </a:moveTo>
                <a:cubicBezTo>
                  <a:pt x="50" y="46"/>
                  <a:pt x="45" y="51"/>
                  <a:pt x="4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4" y="51"/>
                  <a:pt x="0" y="46"/>
                  <a:pt x="0" y="4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1"/>
                  <a:pt x="1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1"/>
                  <a:pt x="43" y="1"/>
                  <a:pt x="44" y="1"/>
                </a:cubicBezTo>
                <a:cubicBezTo>
                  <a:pt x="44" y="2"/>
                  <a:pt x="44" y="2"/>
                  <a:pt x="45" y="2"/>
                </a:cubicBezTo>
                <a:cubicBezTo>
                  <a:pt x="45" y="3"/>
                  <a:pt x="45" y="3"/>
                  <a:pt x="44" y="3"/>
                </a:cubicBezTo>
                <a:cubicBezTo>
                  <a:pt x="43" y="5"/>
                  <a:pt x="43" y="5"/>
                  <a:pt x="43" y="5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5"/>
                  <a:pt x="4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8"/>
                  <a:pt x="4" y="1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4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4"/>
                  <a:pt x="45" y="41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9" y="33"/>
                  <a:pt x="49" y="33"/>
                </a:cubicBezTo>
                <a:cubicBezTo>
                  <a:pt x="50" y="33"/>
                  <a:pt x="50" y="33"/>
                  <a:pt x="50" y="34"/>
                </a:cubicBezTo>
                <a:lnTo>
                  <a:pt x="50" y="41"/>
                </a:lnTo>
                <a:close/>
                <a:moveTo>
                  <a:pt x="57" y="18"/>
                </a:moveTo>
                <a:cubicBezTo>
                  <a:pt x="33" y="42"/>
                  <a:pt x="33" y="42"/>
                  <a:pt x="33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8"/>
                </a:lnTo>
                <a:close/>
                <a:moveTo>
                  <a:pt x="36" y="34"/>
                </a:moveTo>
                <a:cubicBezTo>
                  <a:pt x="30" y="29"/>
                  <a:pt x="30" y="29"/>
                  <a:pt x="30" y="29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5"/>
                  <a:pt x="26" y="35"/>
                  <a:pt x="26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4"/>
                </a:lnTo>
                <a:close/>
                <a:moveTo>
                  <a:pt x="46" y="13"/>
                </a:move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4" y="27"/>
                  <a:pt x="34" y="27"/>
                  <a:pt x="35" y="26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2"/>
                  <a:pt x="46" y="12"/>
                  <a:pt x="46" y="13"/>
                </a:cubicBezTo>
                <a:close/>
                <a:moveTo>
                  <a:pt x="59" y="15"/>
                </a:moveTo>
                <a:cubicBezTo>
                  <a:pt x="49" y="5"/>
                  <a:pt x="49" y="5"/>
                  <a:pt x="49" y="5"/>
                </a:cubicBezTo>
                <a:cubicBezTo>
                  <a:pt x="52" y="2"/>
                  <a:pt x="52" y="2"/>
                  <a:pt x="52" y="2"/>
                </a:cubicBezTo>
                <a:cubicBezTo>
                  <a:pt x="53" y="0"/>
                  <a:pt x="56" y="0"/>
                  <a:pt x="57" y="2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9"/>
                  <a:pt x="64" y="11"/>
                  <a:pt x="62" y="12"/>
                </a:cubicBezTo>
                <a:lnTo>
                  <a:pt x="59" y="15"/>
                </a:lnTo>
                <a:close/>
              </a:path>
            </a:pathLst>
          </a:custGeom>
          <a:solidFill>
            <a:srgbClr val="EC9455"/>
          </a:solidFill>
          <a:ln>
            <a:noFill/>
          </a:ln>
        </p:spPr>
        <p:txBody>
          <a:bodyPr spcFirstLastPara="1" wrap="square" lIns="84392" tIns="42185" rIns="84392" bIns="42185" anchor="t" anchorCtr="0">
            <a:noAutofit/>
          </a:bodyPr>
          <a:lstStyle/>
          <a:p>
            <a:endParaRPr sz="16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6801;p27"/>
          <p:cNvSpPr/>
          <p:nvPr/>
        </p:nvSpPr>
        <p:spPr>
          <a:xfrm>
            <a:off x="5668228" y="4702207"/>
            <a:ext cx="409750" cy="422863"/>
          </a:xfrm>
          <a:custGeom>
            <a:avLst/>
            <a:gdLst/>
            <a:ahLst/>
            <a:cxnLst/>
            <a:rect l="l" t="t" r="r" b="b"/>
            <a:pathLst>
              <a:path w="424" h="481" extrusionOk="0">
                <a:moveTo>
                  <a:pt x="213" y="481"/>
                </a:moveTo>
                <a:cubicBezTo>
                  <a:pt x="32" y="326"/>
                  <a:pt x="0" y="83"/>
                  <a:pt x="0" y="83"/>
                </a:cubicBezTo>
                <a:cubicBezTo>
                  <a:pt x="213" y="0"/>
                  <a:pt x="213" y="0"/>
                  <a:pt x="213" y="0"/>
                </a:cubicBezTo>
                <a:cubicBezTo>
                  <a:pt x="424" y="83"/>
                  <a:pt x="424" y="83"/>
                  <a:pt x="424" y="83"/>
                </a:cubicBezTo>
                <a:cubicBezTo>
                  <a:pt x="424" y="83"/>
                  <a:pt x="393" y="326"/>
                  <a:pt x="213" y="481"/>
                </a:cubicBezTo>
                <a:close/>
                <a:moveTo>
                  <a:pt x="213" y="38"/>
                </a:move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72" y="301"/>
                  <a:pt x="213" y="425"/>
                </a:cubicBezTo>
                <a:cubicBezTo>
                  <a:pt x="354" y="301"/>
                  <a:pt x="378" y="104"/>
                  <a:pt x="378" y="104"/>
                </a:cubicBezTo>
                <a:cubicBezTo>
                  <a:pt x="213" y="38"/>
                  <a:pt x="213" y="38"/>
                  <a:pt x="213" y="38"/>
                </a:cubicBezTo>
                <a:close/>
                <a:moveTo>
                  <a:pt x="217" y="327"/>
                </a:moveTo>
                <a:cubicBezTo>
                  <a:pt x="204" y="327"/>
                  <a:pt x="193" y="317"/>
                  <a:pt x="193" y="305"/>
                </a:cubicBezTo>
                <a:cubicBezTo>
                  <a:pt x="193" y="293"/>
                  <a:pt x="204" y="283"/>
                  <a:pt x="217" y="283"/>
                </a:cubicBezTo>
                <a:cubicBezTo>
                  <a:pt x="230" y="283"/>
                  <a:pt x="241" y="293"/>
                  <a:pt x="241" y="305"/>
                </a:cubicBezTo>
                <a:cubicBezTo>
                  <a:pt x="241" y="317"/>
                  <a:pt x="230" y="327"/>
                  <a:pt x="217" y="327"/>
                </a:cubicBezTo>
                <a:close/>
                <a:moveTo>
                  <a:pt x="206" y="261"/>
                </a:moveTo>
                <a:cubicBezTo>
                  <a:pt x="193" y="139"/>
                  <a:pt x="193" y="139"/>
                  <a:pt x="193" y="139"/>
                </a:cubicBezTo>
                <a:cubicBezTo>
                  <a:pt x="193" y="129"/>
                  <a:pt x="200" y="115"/>
                  <a:pt x="216" y="115"/>
                </a:cubicBezTo>
                <a:cubicBezTo>
                  <a:pt x="219" y="115"/>
                  <a:pt x="219" y="115"/>
                  <a:pt x="219" y="115"/>
                </a:cubicBezTo>
                <a:cubicBezTo>
                  <a:pt x="234" y="115"/>
                  <a:pt x="241" y="129"/>
                  <a:pt x="241" y="139"/>
                </a:cubicBezTo>
                <a:cubicBezTo>
                  <a:pt x="228" y="261"/>
                  <a:pt x="228" y="261"/>
                  <a:pt x="228" y="261"/>
                </a:cubicBezTo>
                <a:cubicBezTo>
                  <a:pt x="206" y="261"/>
                  <a:pt x="206" y="261"/>
                  <a:pt x="206" y="261"/>
                </a:cubicBezTo>
                <a:close/>
              </a:path>
            </a:pathLst>
          </a:custGeom>
          <a:solidFill>
            <a:srgbClr val="F5CB09"/>
          </a:solidFill>
          <a:ln>
            <a:noFill/>
          </a:ln>
        </p:spPr>
        <p:txBody>
          <a:bodyPr spcFirstLastPara="1" wrap="square" lIns="84392" tIns="42185" rIns="84392" bIns="42185" anchor="t" anchorCtr="0">
            <a:noAutofit/>
          </a:bodyPr>
          <a:lstStyle/>
          <a:p>
            <a:endParaRPr sz="166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5209;p23"/>
          <p:cNvGrpSpPr/>
          <p:nvPr/>
        </p:nvGrpSpPr>
        <p:grpSpPr>
          <a:xfrm>
            <a:off x="7091666" y="4739693"/>
            <a:ext cx="443206" cy="349453"/>
            <a:chOff x="7177088" y="871536"/>
            <a:chExt cx="279400" cy="206375"/>
          </a:xfrm>
          <a:solidFill>
            <a:srgbClr val="18B292"/>
          </a:solidFill>
        </p:grpSpPr>
        <p:sp>
          <p:nvSpPr>
            <p:cNvPr id="190" name="Google Shape;5210;p23"/>
            <p:cNvSpPr/>
            <p:nvPr/>
          </p:nvSpPr>
          <p:spPr>
            <a:xfrm>
              <a:off x="7229476" y="923923"/>
              <a:ext cx="171450" cy="7938"/>
            </a:xfrm>
            <a:custGeom>
              <a:avLst/>
              <a:gdLst/>
              <a:ahLst/>
              <a:cxnLst/>
              <a:rect l="l" t="t" r="r" b="b"/>
              <a:pathLst>
                <a:path w="75" h="3" extrusionOk="0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0"/>
                    <a:pt x="75" y="0"/>
                    <a:pt x="75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4392" tIns="42185" rIns="84392" bIns="42185" anchor="t" anchorCtr="0">
              <a:noAutofit/>
            </a:bodyPr>
            <a:lstStyle/>
            <a:p>
              <a:endParaRPr sz="16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5211;p23"/>
            <p:cNvSpPr/>
            <p:nvPr/>
          </p:nvSpPr>
          <p:spPr>
            <a:xfrm>
              <a:off x="7229476" y="989011"/>
              <a:ext cx="71438" cy="9525"/>
            </a:xfrm>
            <a:custGeom>
              <a:avLst/>
              <a:gdLst/>
              <a:ahLst/>
              <a:cxnLst/>
              <a:rect l="l" t="t" r="r" b="b"/>
              <a:pathLst>
                <a:path w="31" h="4" extrusionOk="0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0"/>
                    <a:pt x="31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3"/>
                    <a:pt x="30" y="4"/>
                    <a:pt x="3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4392" tIns="42185" rIns="84392" bIns="42185" anchor="t" anchorCtr="0">
              <a:noAutofit/>
            </a:bodyPr>
            <a:lstStyle/>
            <a:p>
              <a:endParaRPr sz="16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5212;p23"/>
            <p:cNvSpPr/>
            <p:nvPr/>
          </p:nvSpPr>
          <p:spPr>
            <a:xfrm>
              <a:off x="7229476" y="957261"/>
              <a:ext cx="171450" cy="6350"/>
            </a:xfrm>
            <a:custGeom>
              <a:avLst/>
              <a:gdLst/>
              <a:ahLst/>
              <a:cxnLst/>
              <a:rect l="l" t="t" r="r" b="b"/>
              <a:pathLst>
                <a:path w="75" h="3" extrusionOk="0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0"/>
                    <a:pt x="75" y="0"/>
                    <a:pt x="75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3"/>
                    <a:pt x="75" y="3"/>
                    <a:pt x="7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4392" tIns="42185" rIns="84392" bIns="42185" anchor="t" anchorCtr="0">
              <a:noAutofit/>
            </a:bodyPr>
            <a:lstStyle/>
            <a:p>
              <a:endParaRPr sz="16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5213;p23"/>
            <p:cNvSpPr/>
            <p:nvPr/>
          </p:nvSpPr>
          <p:spPr>
            <a:xfrm>
              <a:off x="7177088" y="871536"/>
              <a:ext cx="279400" cy="206375"/>
            </a:xfrm>
            <a:custGeom>
              <a:avLst/>
              <a:gdLst/>
              <a:ahLst/>
              <a:cxnLst/>
              <a:rect l="l" t="t" r="r" b="b"/>
              <a:pathLst>
                <a:path w="122" h="90" extrusionOk="0">
                  <a:moveTo>
                    <a:pt x="112" y="77"/>
                  </a:moveTo>
                  <a:cubicBezTo>
                    <a:pt x="112" y="78"/>
                    <a:pt x="110" y="80"/>
                    <a:pt x="109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2" y="80"/>
                    <a:pt x="11" y="78"/>
                    <a:pt x="11" y="77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0"/>
                    <a:pt x="14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0"/>
                    <a:pt x="112" y="12"/>
                    <a:pt x="112" y="13"/>
                  </a:cubicBezTo>
                  <a:lnTo>
                    <a:pt x="112" y="77"/>
                  </a:lnTo>
                  <a:close/>
                  <a:moveTo>
                    <a:pt x="119" y="79"/>
                  </a:moveTo>
                  <a:cubicBezTo>
                    <a:pt x="118" y="78"/>
                    <a:pt x="117" y="76"/>
                    <a:pt x="117" y="75"/>
                  </a:cubicBezTo>
                  <a:cubicBezTo>
                    <a:pt x="116" y="73"/>
                    <a:pt x="117" y="73"/>
                    <a:pt x="117" y="71"/>
                  </a:cubicBezTo>
                  <a:cubicBezTo>
                    <a:pt x="118" y="70"/>
                    <a:pt x="119" y="68"/>
                    <a:pt x="119" y="65"/>
                  </a:cubicBezTo>
                  <a:cubicBezTo>
                    <a:pt x="119" y="62"/>
                    <a:pt x="119" y="60"/>
                    <a:pt x="118" y="59"/>
                  </a:cubicBezTo>
                  <a:cubicBezTo>
                    <a:pt x="117" y="58"/>
                    <a:pt x="117" y="57"/>
                    <a:pt x="117" y="55"/>
                  </a:cubicBezTo>
                  <a:cubicBezTo>
                    <a:pt x="117" y="53"/>
                    <a:pt x="117" y="52"/>
                    <a:pt x="118" y="51"/>
                  </a:cubicBezTo>
                  <a:cubicBezTo>
                    <a:pt x="119" y="50"/>
                    <a:pt x="119" y="48"/>
                    <a:pt x="119" y="45"/>
                  </a:cubicBezTo>
                  <a:cubicBezTo>
                    <a:pt x="119" y="42"/>
                    <a:pt x="119" y="40"/>
                    <a:pt x="118" y="39"/>
                  </a:cubicBezTo>
                  <a:cubicBezTo>
                    <a:pt x="117" y="38"/>
                    <a:pt x="117" y="37"/>
                    <a:pt x="117" y="35"/>
                  </a:cubicBezTo>
                  <a:cubicBezTo>
                    <a:pt x="117" y="33"/>
                    <a:pt x="117" y="32"/>
                    <a:pt x="118" y="31"/>
                  </a:cubicBezTo>
                  <a:cubicBezTo>
                    <a:pt x="119" y="30"/>
                    <a:pt x="119" y="28"/>
                    <a:pt x="119" y="25"/>
                  </a:cubicBezTo>
                  <a:cubicBezTo>
                    <a:pt x="119" y="22"/>
                    <a:pt x="119" y="20"/>
                    <a:pt x="118" y="19"/>
                  </a:cubicBezTo>
                  <a:cubicBezTo>
                    <a:pt x="117" y="18"/>
                    <a:pt x="117" y="17"/>
                    <a:pt x="117" y="15"/>
                  </a:cubicBezTo>
                  <a:cubicBezTo>
                    <a:pt x="117" y="14"/>
                    <a:pt x="118" y="12"/>
                    <a:pt x="118" y="11"/>
                  </a:cubicBezTo>
                  <a:cubicBezTo>
                    <a:pt x="120" y="9"/>
                    <a:pt x="122" y="5"/>
                    <a:pt x="118" y="2"/>
                  </a:cubicBezTo>
                  <a:cubicBezTo>
                    <a:pt x="116" y="0"/>
                    <a:pt x="115" y="0"/>
                    <a:pt x="113" y="0"/>
                  </a:cubicBezTo>
                  <a:cubicBezTo>
                    <a:pt x="111" y="0"/>
                    <a:pt x="109" y="1"/>
                    <a:pt x="107" y="2"/>
                  </a:cubicBezTo>
                  <a:cubicBezTo>
                    <a:pt x="106" y="3"/>
                    <a:pt x="104" y="4"/>
                    <a:pt x="102" y="4"/>
                  </a:cubicBezTo>
                  <a:cubicBezTo>
                    <a:pt x="99" y="4"/>
                    <a:pt x="98" y="3"/>
                    <a:pt x="96" y="2"/>
                  </a:cubicBezTo>
                  <a:cubicBezTo>
                    <a:pt x="94" y="2"/>
                    <a:pt x="92" y="1"/>
                    <a:pt x="88" y="1"/>
                  </a:cubicBezTo>
                  <a:cubicBezTo>
                    <a:pt x="84" y="1"/>
                    <a:pt x="82" y="2"/>
                    <a:pt x="81" y="2"/>
                  </a:cubicBezTo>
                  <a:cubicBezTo>
                    <a:pt x="79" y="3"/>
                    <a:pt x="78" y="4"/>
                    <a:pt x="75" y="4"/>
                  </a:cubicBezTo>
                  <a:cubicBezTo>
                    <a:pt x="72" y="4"/>
                    <a:pt x="71" y="3"/>
                    <a:pt x="69" y="2"/>
                  </a:cubicBezTo>
                  <a:cubicBezTo>
                    <a:pt x="67" y="2"/>
                    <a:pt x="65" y="1"/>
                    <a:pt x="61" y="1"/>
                  </a:cubicBezTo>
                  <a:cubicBezTo>
                    <a:pt x="57" y="1"/>
                    <a:pt x="55" y="2"/>
                    <a:pt x="53" y="2"/>
                  </a:cubicBezTo>
                  <a:cubicBezTo>
                    <a:pt x="52" y="3"/>
                    <a:pt x="51" y="4"/>
                    <a:pt x="48" y="4"/>
                  </a:cubicBezTo>
                  <a:cubicBezTo>
                    <a:pt x="45" y="4"/>
                    <a:pt x="43" y="3"/>
                    <a:pt x="42" y="2"/>
                  </a:cubicBezTo>
                  <a:cubicBezTo>
                    <a:pt x="40" y="2"/>
                    <a:pt x="38" y="1"/>
                    <a:pt x="34" y="1"/>
                  </a:cubicBezTo>
                  <a:cubicBezTo>
                    <a:pt x="30" y="1"/>
                    <a:pt x="28" y="2"/>
                    <a:pt x="26" y="2"/>
                  </a:cubicBezTo>
                  <a:cubicBezTo>
                    <a:pt x="25" y="3"/>
                    <a:pt x="23" y="4"/>
                    <a:pt x="20" y="4"/>
                  </a:cubicBezTo>
                  <a:cubicBezTo>
                    <a:pt x="18" y="4"/>
                    <a:pt x="17" y="3"/>
                    <a:pt x="15" y="2"/>
                  </a:cubicBezTo>
                  <a:cubicBezTo>
                    <a:pt x="13" y="1"/>
                    <a:pt x="12" y="0"/>
                    <a:pt x="10" y="0"/>
                  </a:cubicBezTo>
                  <a:cubicBezTo>
                    <a:pt x="8" y="0"/>
                    <a:pt x="6" y="0"/>
                    <a:pt x="5" y="2"/>
                  </a:cubicBezTo>
                  <a:cubicBezTo>
                    <a:pt x="0" y="5"/>
                    <a:pt x="3" y="9"/>
                    <a:pt x="4" y="11"/>
                  </a:cubicBezTo>
                  <a:cubicBezTo>
                    <a:pt x="5" y="12"/>
                    <a:pt x="6" y="14"/>
                    <a:pt x="6" y="15"/>
                  </a:cubicBezTo>
                  <a:cubicBezTo>
                    <a:pt x="6" y="17"/>
                    <a:pt x="5" y="18"/>
                    <a:pt x="5" y="19"/>
                  </a:cubicBezTo>
                  <a:cubicBezTo>
                    <a:pt x="4" y="20"/>
                    <a:pt x="3" y="22"/>
                    <a:pt x="3" y="25"/>
                  </a:cubicBezTo>
                  <a:cubicBezTo>
                    <a:pt x="3" y="28"/>
                    <a:pt x="4" y="30"/>
                    <a:pt x="5" y="31"/>
                  </a:cubicBezTo>
                  <a:cubicBezTo>
                    <a:pt x="5" y="32"/>
                    <a:pt x="6" y="33"/>
                    <a:pt x="6" y="35"/>
                  </a:cubicBezTo>
                  <a:cubicBezTo>
                    <a:pt x="6" y="37"/>
                    <a:pt x="5" y="38"/>
                    <a:pt x="5" y="39"/>
                  </a:cubicBezTo>
                  <a:cubicBezTo>
                    <a:pt x="4" y="40"/>
                    <a:pt x="3" y="42"/>
                    <a:pt x="3" y="45"/>
                  </a:cubicBezTo>
                  <a:cubicBezTo>
                    <a:pt x="3" y="48"/>
                    <a:pt x="4" y="50"/>
                    <a:pt x="5" y="51"/>
                  </a:cubicBezTo>
                  <a:cubicBezTo>
                    <a:pt x="5" y="52"/>
                    <a:pt x="6" y="53"/>
                    <a:pt x="6" y="55"/>
                  </a:cubicBezTo>
                  <a:cubicBezTo>
                    <a:pt x="6" y="57"/>
                    <a:pt x="5" y="58"/>
                    <a:pt x="5" y="59"/>
                  </a:cubicBezTo>
                  <a:cubicBezTo>
                    <a:pt x="4" y="60"/>
                    <a:pt x="3" y="62"/>
                    <a:pt x="3" y="65"/>
                  </a:cubicBezTo>
                  <a:cubicBezTo>
                    <a:pt x="3" y="68"/>
                    <a:pt x="4" y="70"/>
                    <a:pt x="5" y="71"/>
                  </a:cubicBezTo>
                  <a:cubicBezTo>
                    <a:pt x="5" y="72"/>
                    <a:pt x="6" y="73"/>
                    <a:pt x="6" y="75"/>
                  </a:cubicBezTo>
                  <a:cubicBezTo>
                    <a:pt x="6" y="76"/>
                    <a:pt x="5" y="78"/>
                    <a:pt x="4" y="79"/>
                  </a:cubicBezTo>
                  <a:cubicBezTo>
                    <a:pt x="3" y="81"/>
                    <a:pt x="0" y="85"/>
                    <a:pt x="5" y="88"/>
                  </a:cubicBezTo>
                  <a:cubicBezTo>
                    <a:pt x="6" y="89"/>
                    <a:pt x="8" y="90"/>
                    <a:pt x="10" y="90"/>
                  </a:cubicBezTo>
                  <a:cubicBezTo>
                    <a:pt x="12" y="90"/>
                    <a:pt x="13" y="89"/>
                    <a:pt x="15" y="88"/>
                  </a:cubicBezTo>
                  <a:cubicBezTo>
                    <a:pt x="17" y="87"/>
                    <a:pt x="18" y="86"/>
                    <a:pt x="20" y="86"/>
                  </a:cubicBezTo>
                  <a:cubicBezTo>
                    <a:pt x="23" y="86"/>
                    <a:pt x="25" y="87"/>
                    <a:pt x="26" y="87"/>
                  </a:cubicBezTo>
                  <a:cubicBezTo>
                    <a:pt x="28" y="88"/>
                    <a:pt x="30" y="89"/>
                    <a:pt x="34" y="89"/>
                  </a:cubicBezTo>
                  <a:cubicBezTo>
                    <a:pt x="38" y="89"/>
                    <a:pt x="40" y="88"/>
                    <a:pt x="42" y="87"/>
                  </a:cubicBezTo>
                  <a:cubicBezTo>
                    <a:pt x="43" y="87"/>
                    <a:pt x="45" y="86"/>
                    <a:pt x="48" y="86"/>
                  </a:cubicBezTo>
                  <a:cubicBezTo>
                    <a:pt x="51" y="86"/>
                    <a:pt x="52" y="87"/>
                    <a:pt x="53" y="87"/>
                  </a:cubicBezTo>
                  <a:cubicBezTo>
                    <a:pt x="55" y="88"/>
                    <a:pt x="57" y="89"/>
                    <a:pt x="61" y="89"/>
                  </a:cubicBezTo>
                  <a:cubicBezTo>
                    <a:pt x="65" y="89"/>
                    <a:pt x="67" y="88"/>
                    <a:pt x="69" y="87"/>
                  </a:cubicBezTo>
                  <a:cubicBezTo>
                    <a:pt x="71" y="87"/>
                    <a:pt x="72" y="86"/>
                    <a:pt x="75" y="86"/>
                  </a:cubicBezTo>
                  <a:cubicBezTo>
                    <a:pt x="78" y="86"/>
                    <a:pt x="79" y="87"/>
                    <a:pt x="81" y="87"/>
                  </a:cubicBezTo>
                  <a:cubicBezTo>
                    <a:pt x="82" y="88"/>
                    <a:pt x="84" y="89"/>
                    <a:pt x="88" y="89"/>
                  </a:cubicBezTo>
                  <a:cubicBezTo>
                    <a:pt x="92" y="89"/>
                    <a:pt x="94" y="88"/>
                    <a:pt x="96" y="87"/>
                  </a:cubicBezTo>
                  <a:cubicBezTo>
                    <a:pt x="98" y="87"/>
                    <a:pt x="99" y="86"/>
                    <a:pt x="102" y="86"/>
                  </a:cubicBezTo>
                  <a:cubicBezTo>
                    <a:pt x="104" y="86"/>
                    <a:pt x="106" y="87"/>
                    <a:pt x="107" y="88"/>
                  </a:cubicBezTo>
                  <a:cubicBezTo>
                    <a:pt x="109" y="89"/>
                    <a:pt x="111" y="90"/>
                    <a:pt x="113" y="90"/>
                  </a:cubicBezTo>
                  <a:cubicBezTo>
                    <a:pt x="115" y="90"/>
                    <a:pt x="116" y="89"/>
                    <a:pt x="118" y="88"/>
                  </a:cubicBezTo>
                  <a:cubicBezTo>
                    <a:pt x="122" y="85"/>
                    <a:pt x="120" y="81"/>
                    <a:pt x="119" y="79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84392" tIns="42185" rIns="84392" bIns="42185" anchor="t" anchorCtr="0">
              <a:noAutofit/>
            </a:bodyPr>
            <a:lstStyle/>
            <a:p>
              <a:endParaRPr sz="16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5214;p23"/>
            <p:cNvSpPr/>
            <p:nvPr/>
          </p:nvSpPr>
          <p:spPr>
            <a:xfrm>
              <a:off x="7345363" y="979486"/>
              <a:ext cx="53975" cy="5238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2"/>
                  </a:moveTo>
                  <a:cubicBezTo>
                    <a:pt x="23" y="13"/>
                    <a:pt x="21" y="13"/>
                    <a:pt x="21" y="14"/>
                  </a:cubicBezTo>
                  <a:cubicBezTo>
                    <a:pt x="21" y="15"/>
                    <a:pt x="22" y="16"/>
                    <a:pt x="22" y="17"/>
                  </a:cubicBezTo>
                  <a:cubicBezTo>
                    <a:pt x="21" y="18"/>
                    <a:pt x="20" y="18"/>
                    <a:pt x="19" y="18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1"/>
                    <a:pt x="16" y="21"/>
                    <a:pt x="16" y="21"/>
                  </a:cubicBezTo>
                  <a:cubicBezTo>
                    <a:pt x="15" y="21"/>
                    <a:pt x="15" y="23"/>
                    <a:pt x="14" y="23"/>
                  </a:cubicBezTo>
                  <a:cubicBezTo>
                    <a:pt x="13" y="23"/>
                    <a:pt x="12" y="22"/>
                    <a:pt x="11" y="22"/>
                  </a:cubicBezTo>
                  <a:cubicBezTo>
                    <a:pt x="10" y="22"/>
                    <a:pt x="9" y="23"/>
                    <a:pt x="9" y="23"/>
                  </a:cubicBezTo>
                  <a:cubicBezTo>
                    <a:pt x="8" y="23"/>
                    <a:pt x="7" y="21"/>
                    <a:pt x="7" y="21"/>
                  </a:cubicBezTo>
                  <a:cubicBezTo>
                    <a:pt x="6" y="21"/>
                    <a:pt x="5" y="21"/>
                    <a:pt x="4" y="21"/>
                  </a:cubicBezTo>
                  <a:cubicBezTo>
                    <a:pt x="3" y="20"/>
                    <a:pt x="4" y="19"/>
                    <a:pt x="3" y="18"/>
                  </a:cubicBezTo>
                  <a:cubicBezTo>
                    <a:pt x="3" y="18"/>
                    <a:pt x="1" y="18"/>
                    <a:pt x="1" y="17"/>
                  </a:cubicBezTo>
                  <a:cubicBezTo>
                    <a:pt x="0" y="16"/>
                    <a:pt x="1" y="15"/>
                    <a:pt x="1" y="14"/>
                  </a:cubicBezTo>
                  <a:cubicBezTo>
                    <a:pt x="1" y="13"/>
                    <a:pt x="0" y="13"/>
                    <a:pt x="0" y="12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1" y="9"/>
                    <a:pt x="0" y="8"/>
                    <a:pt x="1" y="7"/>
                  </a:cubicBezTo>
                  <a:cubicBezTo>
                    <a:pt x="1" y="6"/>
                    <a:pt x="3" y="6"/>
                    <a:pt x="3" y="5"/>
                  </a:cubicBezTo>
                  <a:cubicBezTo>
                    <a:pt x="4" y="5"/>
                    <a:pt x="3" y="3"/>
                    <a:pt x="4" y="3"/>
                  </a:cubicBezTo>
                  <a:cubicBezTo>
                    <a:pt x="5" y="2"/>
                    <a:pt x="6" y="3"/>
                    <a:pt x="7" y="3"/>
                  </a:cubicBezTo>
                  <a:cubicBezTo>
                    <a:pt x="7" y="2"/>
                    <a:pt x="8" y="1"/>
                    <a:pt x="9" y="1"/>
                  </a:cubicBezTo>
                  <a:cubicBezTo>
                    <a:pt x="9" y="0"/>
                    <a:pt x="10" y="2"/>
                    <a:pt x="11" y="2"/>
                  </a:cubicBezTo>
                  <a:cubicBezTo>
                    <a:pt x="12" y="2"/>
                    <a:pt x="13" y="0"/>
                    <a:pt x="14" y="1"/>
                  </a:cubicBezTo>
                  <a:cubicBezTo>
                    <a:pt x="15" y="1"/>
                    <a:pt x="15" y="2"/>
                    <a:pt x="16" y="3"/>
                  </a:cubicBezTo>
                  <a:cubicBezTo>
                    <a:pt x="16" y="3"/>
                    <a:pt x="18" y="2"/>
                    <a:pt x="18" y="3"/>
                  </a:cubicBezTo>
                  <a:cubicBezTo>
                    <a:pt x="19" y="3"/>
                    <a:pt x="19" y="5"/>
                    <a:pt x="19" y="5"/>
                  </a:cubicBezTo>
                  <a:cubicBezTo>
                    <a:pt x="20" y="6"/>
                    <a:pt x="21" y="6"/>
                    <a:pt x="22" y="7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1" y="10"/>
                    <a:pt x="23" y="11"/>
                    <a:pt x="23" y="12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84392" tIns="42185" rIns="84392" bIns="42185" anchor="t" anchorCtr="0">
              <a:noAutofit/>
            </a:bodyPr>
            <a:lstStyle/>
            <a:p>
              <a:endParaRPr sz="16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Прямоугольник 194">
            <a:extLst>
              <a:ext uri="{FF2B5EF4-FFF2-40B4-BE49-F238E27FC236}">
                <a16:creationId xmlns:a16="http://schemas.microsoft.com/office/drawing/2014/main" id="{1FE813E0-B526-4799-A461-0186B1C133FB}"/>
              </a:ext>
            </a:extLst>
          </p:cNvPr>
          <p:cNvSpPr/>
          <p:nvPr/>
        </p:nvSpPr>
        <p:spPr>
          <a:xfrm>
            <a:off x="1928129" y="4209323"/>
            <a:ext cx="8465018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92"/>
              </a:spcBef>
              <a:spcAft>
                <a:spcPts val="185"/>
              </a:spcAft>
            </a:pPr>
            <a:r>
              <a:rPr lang="ru-RU" sz="1292" b="1" dirty="0">
                <a:solidFill>
                  <a:srgbClr val="E9915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ru-RU" sz="969" b="1" dirty="0">
                <a:solidFill>
                  <a:srgbClr val="C46116"/>
                </a:solidFill>
              </a:rPr>
              <a:t> ЕО ЦКАД                                                                                                         РОСТРАНСНАДЗОР</a:t>
            </a: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B91E1D59-41A3-4F9C-8A8A-2EAC22F4DFD9}"/>
              </a:ext>
            </a:extLst>
          </p:cNvPr>
          <p:cNvGrpSpPr/>
          <p:nvPr/>
        </p:nvGrpSpPr>
        <p:grpSpPr>
          <a:xfrm>
            <a:off x="-523144" y="188640"/>
            <a:ext cx="8104247" cy="691101"/>
            <a:chOff x="-764425" y="10663"/>
            <a:chExt cx="7228906" cy="1200329"/>
          </a:xfrm>
        </p:grpSpPr>
        <p:sp>
          <p:nvSpPr>
            <p:cNvPr id="106" name="Скругленный прямоугольник 334">
              <a:extLst>
                <a:ext uri="{FF2B5EF4-FFF2-40B4-BE49-F238E27FC236}">
                  <a16:creationId xmlns:a16="http://schemas.microsoft.com/office/drawing/2014/main" id="{C209D875-7847-4476-89A5-30E81FA49894}"/>
                </a:ext>
              </a:extLst>
            </p:cNvPr>
            <p:cNvSpPr/>
            <p:nvPr/>
          </p:nvSpPr>
          <p:spPr>
            <a:xfrm>
              <a:off x="-63471" y="10663"/>
              <a:ext cx="6474391" cy="1200329"/>
            </a:xfrm>
            <a:prstGeom prst="roundRect">
              <a:avLst>
                <a:gd name="adj" fmla="val 10000"/>
              </a:avLst>
            </a:prstGeom>
            <a:solidFill>
              <a:srgbClr val="E0873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Скругленный прямоугольник 4">
              <a:extLst>
                <a:ext uri="{FF2B5EF4-FFF2-40B4-BE49-F238E27FC236}">
                  <a16:creationId xmlns:a16="http://schemas.microsoft.com/office/drawing/2014/main" id="{2357F1D0-35CF-4700-A1CF-7EA20EDE2510}"/>
                </a:ext>
              </a:extLst>
            </p:cNvPr>
            <p:cNvSpPr/>
            <p:nvPr/>
          </p:nvSpPr>
          <p:spPr>
            <a:xfrm>
              <a:off x="-764425" y="21214"/>
              <a:ext cx="7228906" cy="1130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05" tIns="63305" rIns="63305" bIns="63305" numCol="1" spcCol="1270" anchor="ctr" anchorCtr="0">
              <a:noAutofit/>
            </a:bodyPr>
            <a:lstStyle/>
            <a:p>
              <a:pPr lvl="2"/>
              <a:r>
                <a:rPr lang="ru-RU" sz="1662" b="1" dirty="0"/>
                <a:t>СИСТЕМА КОНТРОЛЯ НАРУШЕНИЙ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42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436"/>
          <p:cNvSpPr/>
          <p:nvPr/>
        </p:nvSpPr>
        <p:spPr>
          <a:xfrm>
            <a:off x="4305623" y="4066441"/>
            <a:ext cx="1032246" cy="308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8" extrusionOk="0">
                <a:moveTo>
                  <a:pt x="0" y="19886"/>
                </a:moveTo>
                <a:cubicBezTo>
                  <a:pt x="2048" y="7826"/>
                  <a:pt x="6072" y="195"/>
                  <a:pt x="10484" y="4"/>
                </a:cubicBezTo>
                <a:cubicBezTo>
                  <a:pt x="15228" y="-202"/>
                  <a:pt x="19574" y="8162"/>
                  <a:pt x="21600" y="21398"/>
                </a:cubicBezTo>
              </a:path>
            </a:pathLst>
          </a:custGeom>
          <a:ln w="25400">
            <a:solidFill>
              <a:schemeClr val="bg1">
                <a:lumMod val="85000"/>
              </a:schemeClr>
            </a:solidFill>
            <a:prstDash val="lgDash"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935"/>
          </a:p>
        </p:txBody>
      </p:sp>
      <p:sp>
        <p:nvSpPr>
          <p:cNvPr id="1034" name="AutoShape 10" descr="https://intalent.pro/sites/default/files/styles/medium/public/vision.jpg?itok=5KHdMrt2"/>
          <p:cNvSpPr>
            <a:spLocks noChangeAspect="1" noChangeArrowheads="1"/>
          </p:cNvSpPr>
          <p:nvPr/>
        </p:nvSpPr>
        <p:spPr bwMode="auto">
          <a:xfrm>
            <a:off x="495300" y="130419"/>
            <a:ext cx="281354" cy="281355"/>
          </a:xfrm>
          <a:prstGeom prst="rect">
            <a:avLst/>
          </a:prstGeom>
          <a:noFill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ru-RU" sz="1662"/>
          </a:p>
        </p:txBody>
      </p:sp>
      <p:sp>
        <p:nvSpPr>
          <p:cNvPr id="1036" name="AutoShape 12" descr="https://intalent.pro/sites/default/files/styles/medium/public/vision.jpg?itok=5KHdMrt2"/>
          <p:cNvSpPr>
            <a:spLocks noChangeAspect="1" noChangeArrowheads="1"/>
          </p:cNvSpPr>
          <p:nvPr/>
        </p:nvSpPr>
        <p:spPr bwMode="auto">
          <a:xfrm>
            <a:off x="495300" y="130419"/>
            <a:ext cx="281354" cy="281355"/>
          </a:xfrm>
          <a:prstGeom prst="rect">
            <a:avLst/>
          </a:prstGeom>
          <a:noFill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ru-RU" sz="1662"/>
          </a:p>
        </p:txBody>
      </p:sp>
      <p:sp>
        <p:nvSpPr>
          <p:cNvPr id="1038" name="AutoShape 14" descr="https://intalent.pro/sites/default/files/styles/medium/public/vision.jpg?itok=5KHdMrt2"/>
          <p:cNvSpPr>
            <a:spLocks noChangeAspect="1" noChangeArrowheads="1"/>
          </p:cNvSpPr>
          <p:nvPr/>
        </p:nvSpPr>
        <p:spPr bwMode="auto">
          <a:xfrm>
            <a:off x="495300" y="130419"/>
            <a:ext cx="281354" cy="281355"/>
          </a:xfrm>
          <a:prstGeom prst="rect">
            <a:avLst/>
          </a:prstGeom>
          <a:noFill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ru-RU" sz="1662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E813E0-B526-4799-A461-0186B1C133FB}"/>
              </a:ext>
            </a:extLst>
          </p:cNvPr>
          <p:cNvSpPr/>
          <p:nvPr/>
        </p:nvSpPr>
        <p:spPr>
          <a:xfrm>
            <a:off x="352214" y="1150749"/>
            <a:ext cx="8465018" cy="41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92"/>
              </a:spcBef>
              <a:spcAft>
                <a:spcPts val="185"/>
              </a:spcAft>
            </a:pPr>
            <a:r>
              <a:rPr lang="ru-RU" sz="1108" b="1" dirty="0">
                <a:solidFill>
                  <a:srgbClr val="E9915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целях обеспечения эффективного функционирования систем взимания платы по технологии «свободный поток» Минтрансом России разработаны поправки в:</a:t>
            </a:r>
            <a:endParaRPr lang="ru-RU" sz="1108" b="1" u="sng" dirty="0">
              <a:solidFill>
                <a:srgbClr val="E99154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901" y="1556066"/>
            <a:ext cx="8292800" cy="134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265" indent="-158265" algn="just">
              <a:lnSpc>
                <a:spcPct val="95000"/>
              </a:lnSpc>
              <a:spcAft>
                <a:spcPts val="554"/>
              </a:spcAft>
              <a:buClr>
                <a:srgbClr val="EF606B"/>
              </a:buClr>
              <a:buSzPct val="150000"/>
              <a:buFont typeface="Arial" panose="020B0604020202020204" pitchFamily="34" charset="0"/>
              <a:buChar char="•"/>
              <a:tabLst>
                <a:tab pos="250587" algn="l"/>
              </a:tabLst>
              <a:defRPr/>
            </a:pPr>
            <a:r>
              <a:rPr lang="ru-RU" sz="1108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08.11.2007 № 257-ФЗ «Об автомобильных дорогах» </a:t>
            </a:r>
            <a:r>
              <a:rPr lang="ru-RU" sz="1108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(для адаптации порядка заключения договора пользования платной автодорогой для обеспечения работы </a:t>
            </a:r>
            <a:r>
              <a:rPr lang="en-US" sz="1108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Free-flow</a:t>
            </a:r>
            <a:r>
              <a:rPr lang="ru-RU" sz="1108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58265" indent="-158265" algn="just">
              <a:lnSpc>
                <a:spcPct val="95000"/>
              </a:lnSpc>
              <a:spcAft>
                <a:spcPts val="554"/>
              </a:spcAft>
              <a:buClr>
                <a:srgbClr val="F6CB08"/>
              </a:buClr>
              <a:buSzPct val="150000"/>
              <a:buFont typeface="Arial" panose="020B0604020202020204" pitchFamily="34" charset="0"/>
              <a:buChar char="•"/>
              <a:tabLst>
                <a:tab pos="250587" algn="l"/>
              </a:tabLst>
              <a:defRPr/>
            </a:pPr>
            <a:r>
              <a:rPr lang="ru-RU" sz="1108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Кодекс об административных правонарушениях Российской Федерации </a:t>
            </a:r>
            <a:r>
              <a:rPr lang="ru-RU" sz="1108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(для установления административной ответственности  за неоплату проезда)</a:t>
            </a:r>
          </a:p>
          <a:p>
            <a:pPr marL="158265" indent="-158265" algn="just">
              <a:lnSpc>
                <a:spcPct val="95000"/>
              </a:lnSpc>
              <a:spcAft>
                <a:spcPts val="554"/>
              </a:spcAft>
              <a:buClr>
                <a:srgbClr val="1AAD96"/>
              </a:buClr>
              <a:buSzPct val="150000"/>
              <a:buFont typeface="Arial" panose="020B0604020202020204" pitchFamily="34" charset="0"/>
              <a:buChar char="•"/>
              <a:tabLst>
                <a:tab pos="250587" algn="l"/>
              </a:tabLst>
              <a:defRPr/>
            </a:pPr>
            <a:r>
              <a:rPr lang="ru-RU" sz="1108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Бюджетный кодекс Российской Федерации </a:t>
            </a:r>
            <a:r>
              <a:rPr lang="ru-RU" sz="1108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(для обеспечения наполняемости федерального бюджета и поступления доходов от взимания штрафов в дорожные фонды)</a:t>
            </a:r>
          </a:p>
          <a:p>
            <a:pPr algn="just">
              <a:lnSpc>
                <a:spcPct val="95000"/>
              </a:lnSpc>
              <a:spcAft>
                <a:spcPts val="554"/>
              </a:spcAft>
              <a:buClr>
                <a:schemeClr val="accent6">
                  <a:lumMod val="75000"/>
                </a:schemeClr>
              </a:buClr>
              <a:buSzPct val="120000"/>
              <a:tabLst>
                <a:tab pos="250587" algn="l"/>
              </a:tabLst>
              <a:defRPr/>
            </a:pPr>
            <a:endParaRPr lang="ru-RU" sz="369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908" y="5807359"/>
            <a:ext cx="8671676" cy="668056"/>
          </a:xfrm>
          <a:prstGeom prst="roundRect">
            <a:avLst/>
          </a:prstGeom>
          <a:noFill/>
          <a:ln>
            <a:solidFill>
              <a:srgbClr val="EB5E6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8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Отсутствие утвержденных нормативных правовых актов приведет к</a:t>
            </a:r>
          </a:p>
          <a:p>
            <a:pPr algn="ctr"/>
            <a:r>
              <a:rPr lang="ru-RU" sz="1108" b="1" dirty="0">
                <a:solidFill>
                  <a:srgbClr val="EB5E6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существенному риску </a:t>
            </a:r>
            <a:r>
              <a:rPr lang="ru-RU" sz="1108" b="1" dirty="0" err="1">
                <a:solidFill>
                  <a:srgbClr val="EB5E6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недосбора</a:t>
            </a:r>
            <a:r>
              <a:rPr lang="ru-RU" sz="1108" b="1" dirty="0">
                <a:solidFill>
                  <a:srgbClr val="EB5E6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8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платы за проезд на платных автомобильных дорогах с системами взимания платы «Свободный поток» и на других платных участках Государственной компании «</a:t>
            </a:r>
            <a:r>
              <a:rPr lang="ru-RU" sz="1108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Автодор</a:t>
            </a:r>
            <a:r>
              <a:rPr lang="ru-RU" sz="1108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813" y="2882854"/>
            <a:ext cx="8075975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b="1" dirty="0">
                <a:solidFill>
                  <a:srgbClr val="E99154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Статус утверждения законопроектов:</a:t>
            </a:r>
          </a:p>
        </p:txBody>
      </p:sp>
      <p:pic>
        <p:nvPicPr>
          <p:cNvPr id="50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0329" y="188640"/>
            <a:ext cx="1303256" cy="26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Shape 433"/>
          <p:cNvSpPr/>
          <p:nvPr/>
        </p:nvSpPr>
        <p:spPr>
          <a:xfrm rot="10800000">
            <a:off x="5638405" y="4716074"/>
            <a:ext cx="1003515" cy="365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8" extrusionOk="0">
                <a:moveTo>
                  <a:pt x="0" y="19886"/>
                </a:moveTo>
                <a:cubicBezTo>
                  <a:pt x="2048" y="7826"/>
                  <a:pt x="6072" y="195"/>
                  <a:pt x="10484" y="4"/>
                </a:cubicBezTo>
                <a:cubicBezTo>
                  <a:pt x="15228" y="-202"/>
                  <a:pt x="19574" y="8162"/>
                  <a:pt x="21600" y="21398"/>
                </a:cubicBezTo>
              </a:path>
            </a:pathLst>
          </a:custGeom>
          <a:ln w="25400">
            <a:solidFill>
              <a:schemeClr val="bg1">
                <a:lumMod val="85000"/>
              </a:schemeClr>
            </a:solidFill>
            <a:prstDash val="lgDash"/>
            <a:miter lim="400000"/>
          </a:ln>
        </p:spPr>
        <p:txBody>
          <a:bodyPr lIns="0" tIns="0" rIns="0" bIns="0" anchor="ctr"/>
          <a:lstStyle/>
          <a:p>
            <a:endParaRPr sz="935"/>
          </a:p>
        </p:txBody>
      </p:sp>
      <p:sp>
        <p:nvSpPr>
          <p:cNvPr id="51" name="Shape 435"/>
          <p:cNvSpPr/>
          <p:nvPr/>
        </p:nvSpPr>
        <p:spPr>
          <a:xfrm rot="11530068">
            <a:off x="2913989" y="4589276"/>
            <a:ext cx="1022485" cy="2918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8" extrusionOk="0">
                <a:moveTo>
                  <a:pt x="0" y="19886"/>
                </a:moveTo>
                <a:cubicBezTo>
                  <a:pt x="2048" y="7826"/>
                  <a:pt x="6072" y="195"/>
                  <a:pt x="10484" y="4"/>
                </a:cubicBezTo>
                <a:cubicBezTo>
                  <a:pt x="15228" y="-202"/>
                  <a:pt x="19574" y="8162"/>
                  <a:pt x="21600" y="21398"/>
                </a:cubicBezTo>
              </a:path>
            </a:pathLst>
          </a:custGeom>
          <a:ln w="25400">
            <a:solidFill>
              <a:schemeClr val="bg1">
                <a:lumMod val="85000"/>
              </a:schemeClr>
            </a:solidFill>
            <a:prstDash val="lgDash"/>
            <a:miter lim="400000"/>
          </a:ln>
        </p:spPr>
        <p:txBody>
          <a:bodyPr lIns="0" tIns="0" rIns="0" bIns="0" anchor="ctr"/>
          <a:lstStyle/>
          <a:p>
            <a:endParaRPr sz="935"/>
          </a:p>
        </p:txBody>
      </p:sp>
      <p:sp>
        <p:nvSpPr>
          <p:cNvPr id="52" name="Shape 436"/>
          <p:cNvSpPr/>
          <p:nvPr/>
        </p:nvSpPr>
        <p:spPr>
          <a:xfrm rot="1572275">
            <a:off x="2011737" y="3579370"/>
            <a:ext cx="951421" cy="38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8" extrusionOk="0">
                <a:moveTo>
                  <a:pt x="0" y="19886"/>
                </a:moveTo>
                <a:cubicBezTo>
                  <a:pt x="2048" y="7826"/>
                  <a:pt x="6072" y="195"/>
                  <a:pt x="10484" y="4"/>
                </a:cubicBezTo>
                <a:cubicBezTo>
                  <a:pt x="15228" y="-202"/>
                  <a:pt x="19574" y="8162"/>
                  <a:pt x="21600" y="21398"/>
                </a:cubicBezTo>
              </a:path>
            </a:pathLst>
          </a:custGeom>
          <a:ln w="25400">
            <a:solidFill>
              <a:schemeClr val="bg1">
                <a:lumMod val="85000"/>
              </a:schemeClr>
            </a:solidFill>
            <a:prstDash val="lgDash"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935"/>
          </a:p>
        </p:txBody>
      </p:sp>
      <p:sp>
        <p:nvSpPr>
          <p:cNvPr id="53" name="Shape 440"/>
          <p:cNvSpPr/>
          <p:nvPr/>
        </p:nvSpPr>
        <p:spPr>
          <a:xfrm rot="1551354">
            <a:off x="1722162" y="3497326"/>
            <a:ext cx="498462" cy="49846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935"/>
          </a:p>
        </p:txBody>
      </p:sp>
      <p:sp>
        <p:nvSpPr>
          <p:cNvPr id="54" name="Shape 441"/>
          <p:cNvSpPr/>
          <p:nvPr/>
        </p:nvSpPr>
        <p:spPr>
          <a:xfrm rot="19780869">
            <a:off x="2652175" y="4116656"/>
            <a:ext cx="498462" cy="498462"/>
          </a:xfrm>
          <a:prstGeom prst="ellipse">
            <a:avLst/>
          </a:prstGeom>
          <a:solidFill>
            <a:srgbClr val="E99154"/>
          </a:solidFill>
          <a:ln w="76200">
            <a:solidFill>
              <a:srgbClr val="E99154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935"/>
          </a:p>
        </p:txBody>
      </p:sp>
      <p:sp>
        <p:nvSpPr>
          <p:cNvPr id="55" name="Shape 442"/>
          <p:cNvSpPr/>
          <p:nvPr/>
        </p:nvSpPr>
        <p:spPr>
          <a:xfrm rot="747171">
            <a:off x="3941012" y="4318448"/>
            <a:ext cx="498462" cy="498462"/>
          </a:xfrm>
          <a:prstGeom prst="ellipse">
            <a:avLst/>
          </a:prstGeom>
          <a:solidFill>
            <a:srgbClr val="F6CB08"/>
          </a:solidFill>
          <a:ln w="76200">
            <a:solidFill>
              <a:srgbClr val="F6CB0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935"/>
          </a:p>
        </p:txBody>
      </p:sp>
      <p:sp>
        <p:nvSpPr>
          <p:cNvPr id="56" name="Shape 443"/>
          <p:cNvSpPr/>
          <p:nvPr/>
        </p:nvSpPr>
        <p:spPr>
          <a:xfrm rot="20246332">
            <a:off x="5273923" y="4251732"/>
            <a:ext cx="498462" cy="498462"/>
          </a:xfrm>
          <a:prstGeom prst="ellipse">
            <a:avLst/>
          </a:prstGeom>
          <a:solidFill>
            <a:srgbClr val="EF606B"/>
          </a:solidFill>
          <a:ln w="76200">
            <a:solidFill>
              <a:srgbClr val="EB5E6A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935"/>
          </a:p>
        </p:txBody>
      </p:sp>
      <p:sp>
        <p:nvSpPr>
          <p:cNvPr id="57" name="Shape 444"/>
          <p:cNvSpPr/>
          <p:nvPr/>
        </p:nvSpPr>
        <p:spPr>
          <a:xfrm rot="961862">
            <a:off x="6492708" y="4425021"/>
            <a:ext cx="498462" cy="498462"/>
          </a:xfrm>
          <a:prstGeom prst="ellipse">
            <a:avLst/>
          </a:prstGeom>
          <a:solidFill>
            <a:srgbClr val="14ADC7"/>
          </a:solidFill>
          <a:ln w="76200">
            <a:solidFill>
              <a:srgbClr val="14ADC7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935"/>
          </a:p>
        </p:txBody>
      </p:sp>
      <p:sp>
        <p:nvSpPr>
          <p:cNvPr id="58" name="Rectangle 29"/>
          <p:cNvSpPr/>
          <p:nvPr/>
        </p:nvSpPr>
        <p:spPr>
          <a:xfrm flipH="1">
            <a:off x="1589656" y="4471024"/>
            <a:ext cx="1196824" cy="7736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738" b="1" dirty="0">
                <a:solidFill>
                  <a:srgbClr val="C46116"/>
                </a:solidFill>
              </a:rPr>
              <a:t>Согласование Комиссией по законопроектной деятельности</a:t>
            </a:r>
          </a:p>
          <a:p>
            <a:pPr algn="ctr"/>
            <a:endParaRPr lang="ru-RU" sz="738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8265" indent="-158265" algn="ctr">
              <a:buClr>
                <a:srgbClr val="C46116"/>
              </a:buClr>
              <a:buFont typeface="Wingdings" panose="05000000000000000000" pitchFamily="2" charset="2"/>
              <a:buChar char="Ø"/>
            </a:pPr>
            <a:r>
              <a:rPr lang="ru-RU" sz="7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законопроекты</a:t>
            </a:r>
          </a:p>
        </p:txBody>
      </p:sp>
      <p:sp>
        <p:nvSpPr>
          <p:cNvPr id="59" name="Rectangle 30"/>
          <p:cNvSpPr/>
          <p:nvPr/>
        </p:nvSpPr>
        <p:spPr>
          <a:xfrm flipH="1">
            <a:off x="3515325" y="4845533"/>
            <a:ext cx="1351596" cy="6601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738" b="1" dirty="0">
                <a:solidFill>
                  <a:srgbClr val="CFA907"/>
                </a:solidFill>
              </a:rPr>
              <a:t>Согласование</a:t>
            </a:r>
          </a:p>
          <a:p>
            <a:pPr algn="ctr"/>
            <a:r>
              <a:rPr lang="ru-RU" sz="738" b="1" dirty="0">
                <a:solidFill>
                  <a:srgbClr val="CFA907"/>
                </a:solidFill>
              </a:rPr>
              <a:t>с Правительством Российской Федерации</a:t>
            </a:r>
          </a:p>
          <a:p>
            <a:pPr algn="ctr"/>
            <a:endParaRPr lang="ru-RU" sz="738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8265" indent="-158265" algn="ctr">
              <a:buClr>
                <a:srgbClr val="CFA907"/>
              </a:buClr>
              <a:buFont typeface="Wingdings" panose="05000000000000000000" pitchFamily="2" charset="2"/>
              <a:buChar char="Ø"/>
            </a:pPr>
            <a:r>
              <a:rPr lang="ru-RU" sz="7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законопроекты</a:t>
            </a:r>
          </a:p>
        </p:txBody>
      </p:sp>
      <p:sp>
        <p:nvSpPr>
          <p:cNvPr id="60" name="Rectangle 31"/>
          <p:cNvSpPr/>
          <p:nvPr/>
        </p:nvSpPr>
        <p:spPr>
          <a:xfrm flipH="1">
            <a:off x="4219870" y="3140957"/>
            <a:ext cx="2606568" cy="8872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738" b="1" dirty="0">
                <a:solidFill>
                  <a:srgbClr val="B6121E"/>
                </a:solidFill>
              </a:rPr>
              <a:t>Согласование Государственной Думой ФС РФ  </a:t>
            </a:r>
          </a:p>
          <a:p>
            <a:pPr algn="ctr"/>
            <a:r>
              <a:rPr lang="ru-RU" sz="7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(с 30.12.2019):</a:t>
            </a:r>
          </a:p>
          <a:p>
            <a:pPr algn="ctr"/>
            <a:r>
              <a:rPr lang="ru-RU" sz="7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рассмотрение в первом чтении ГД ФС РФ</a:t>
            </a:r>
          </a:p>
          <a:p>
            <a:pPr algn="ctr"/>
            <a:r>
              <a:rPr lang="ru-RU" sz="7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рассмотрение во втором чтении ГД ФС РФ</a:t>
            </a:r>
          </a:p>
          <a:p>
            <a:pPr algn="ctr"/>
            <a:r>
              <a:rPr lang="ru-RU" sz="7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рассмотрение в третьем чтении ГД ФС РФ</a:t>
            </a:r>
          </a:p>
          <a:p>
            <a:pPr algn="ctr"/>
            <a:endParaRPr lang="ru-RU" sz="7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8265" indent="-158265" algn="ctr">
              <a:buClr>
                <a:srgbClr val="B6121E"/>
              </a:buClr>
              <a:buFont typeface="Wingdings" panose="05000000000000000000" pitchFamily="2" charset="2"/>
              <a:buChar char="Ø"/>
            </a:pPr>
            <a:r>
              <a:rPr lang="ru-RU" sz="7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только ФЗ №257</a:t>
            </a:r>
          </a:p>
        </p:txBody>
      </p:sp>
      <p:sp>
        <p:nvSpPr>
          <p:cNvPr id="61" name="Rectangle 32"/>
          <p:cNvSpPr/>
          <p:nvPr/>
        </p:nvSpPr>
        <p:spPr>
          <a:xfrm flipH="1">
            <a:off x="6159784" y="5114471"/>
            <a:ext cx="1164310" cy="5465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738" b="1" dirty="0">
                <a:solidFill>
                  <a:srgbClr val="118EA3"/>
                </a:solidFill>
              </a:rPr>
              <a:t>Согласование Советом Федерации ФС РФ </a:t>
            </a:r>
          </a:p>
          <a:p>
            <a:pPr algn="ctr"/>
            <a:endParaRPr lang="ru-RU" sz="738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8265" indent="-158265" algn="ctr">
              <a:buClr>
                <a:srgbClr val="118EA3"/>
              </a:buClr>
              <a:buFont typeface="Wingdings" panose="05000000000000000000" pitchFamily="2" charset="2"/>
              <a:buChar char="Ø"/>
            </a:pPr>
            <a:r>
              <a:rPr lang="ru-RU" sz="7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только ФЗ № 257</a:t>
            </a:r>
          </a:p>
        </p:txBody>
      </p:sp>
      <p:sp>
        <p:nvSpPr>
          <p:cNvPr id="63" name="Shape 436"/>
          <p:cNvSpPr/>
          <p:nvPr/>
        </p:nvSpPr>
        <p:spPr>
          <a:xfrm rot="21121117">
            <a:off x="6966724" y="4147893"/>
            <a:ext cx="1048214" cy="265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8" extrusionOk="0">
                <a:moveTo>
                  <a:pt x="0" y="19886"/>
                </a:moveTo>
                <a:cubicBezTo>
                  <a:pt x="2048" y="7826"/>
                  <a:pt x="6072" y="195"/>
                  <a:pt x="10484" y="4"/>
                </a:cubicBezTo>
                <a:cubicBezTo>
                  <a:pt x="15228" y="-202"/>
                  <a:pt x="19574" y="8162"/>
                  <a:pt x="21600" y="21398"/>
                </a:cubicBezTo>
              </a:path>
            </a:pathLst>
          </a:custGeom>
          <a:ln w="25400">
            <a:solidFill>
              <a:schemeClr val="bg1">
                <a:lumMod val="85000"/>
              </a:schemeClr>
            </a:solidFill>
            <a:prstDash val="lgDash"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935"/>
          </a:p>
        </p:txBody>
      </p:sp>
      <p:sp>
        <p:nvSpPr>
          <p:cNvPr id="64" name="Shape 444"/>
          <p:cNvSpPr/>
          <p:nvPr/>
        </p:nvSpPr>
        <p:spPr>
          <a:xfrm rot="961862">
            <a:off x="7919914" y="4303950"/>
            <a:ext cx="498462" cy="498462"/>
          </a:xfrm>
          <a:prstGeom prst="ellipse">
            <a:avLst/>
          </a:prstGeom>
          <a:solidFill>
            <a:srgbClr val="C377E4"/>
          </a:solidFill>
          <a:ln w="76200">
            <a:solidFill>
              <a:srgbClr val="C377E4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 sz="935"/>
          </a:p>
        </p:txBody>
      </p:sp>
      <p:sp>
        <p:nvSpPr>
          <p:cNvPr id="65" name="Rectangle 32"/>
          <p:cNvSpPr/>
          <p:nvPr/>
        </p:nvSpPr>
        <p:spPr>
          <a:xfrm flipH="1">
            <a:off x="7521054" y="4933452"/>
            <a:ext cx="1296178" cy="3194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738" b="1" dirty="0">
                <a:solidFill>
                  <a:srgbClr val="7820A0"/>
                </a:solidFill>
              </a:rPr>
              <a:t>Подписание Президентом Российской Федерации</a:t>
            </a:r>
          </a:p>
        </p:txBody>
      </p:sp>
      <p:sp>
        <p:nvSpPr>
          <p:cNvPr id="66" name="Rectangle 27"/>
          <p:cNvSpPr/>
          <p:nvPr/>
        </p:nvSpPr>
        <p:spPr>
          <a:xfrm flipH="1">
            <a:off x="388901" y="3310329"/>
            <a:ext cx="1363784" cy="8872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738" b="1" dirty="0">
                <a:solidFill>
                  <a:srgbClr val="127464"/>
                </a:solidFill>
              </a:rPr>
              <a:t>Согласование с ФОИВ </a:t>
            </a:r>
            <a:r>
              <a:rPr lang="ru-RU" sz="7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(Минфин России, Минэкономразвития России, Минюст России, МВД России, </a:t>
            </a:r>
            <a:r>
              <a:rPr lang="ru-RU" sz="738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Ространснадзор</a:t>
            </a:r>
            <a:r>
              <a:rPr lang="ru-RU" sz="7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ctr"/>
            <a:endParaRPr lang="ru-RU" sz="738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8265" indent="-158265" algn="ctr">
              <a:buClr>
                <a:srgbClr val="127464"/>
              </a:buClr>
              <a:buFont typeface="Wingdings" panose="05000000000000000000" pitchFamily="2" charset="2"/>
              <a:buChar char="Ø"/>
            </a:pPr>
            <a:r>
              <a:rPr lang="ru-RU" sz="738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законопроекты</a:t>
            </a:r>
          </a:p>
        </p:txBody>
      </p:sp>
      <p:sp>
        <p:nvSpPr>
          <p:cNvPr id="67" name="Rectangle 29"/>
          <p:cNvSpPr/>
          <p:nvPr/>
        </p:nvSpPr>
        <p:spPr>
          <a:xfrm flipH="1">
            <a:off x="1715691" y="3548697"/>
            <a:ext cx="519287" cy="4104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46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8" name="Rectangle 29"/>
          <p:cNvSpPr/>
          <p:nvPr/>
        </p:nvSpPr>
        <p:spPr>
          <a:xfrm flipH="1">
            <a:off x="2641761" y="4146770"/>
            <a:ext cx="519287" cy="4104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46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9" name="Rectangle 29"/>
          <p:cNvSpPr/>
          <p:nvPr/>
        </p:nvSpPr>
        <p:spPr>
          <a:xfrm flipH="1">
            <a:off x="3930599" y="4364899"/>
            <a:ext cx="519287" cy="4104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46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6530025" y="3407483"/>
            <a:ext cx="111895" cy="360571"/>
          </a:xfrm>
          <a:prstGeom prst="rightBrace">
            <a:avLst/>
          </a:prstGeom>
          <a:ln w="31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70" name="Прямоугольник 69"/>
          <p:cNvSpPr/>
          <p:nvPr/>
        </p:nvSpPr>
        <p:spPr>
          <a:xfrm>
            <a:off x="6620699" y="3358281"/>
            <a:ext cx="1496296" cy="4948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554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Необходимо рассмотрение законопроектов КоАП и Бюджетного кодекса Государственной Думой ФС РФ в трех чтениях</a:t>
            </a:r>
          </a:p>
        </p:txBody>
      </p:sp>
      <p:sp>
        <p:nvSpPr>
          <p:cNvPr id="84" name="Rectangle 29"/>
          <p:cNvSpPr/>
          <p:nvPr/>
        </p:nvSpPr>
        <p:spPr>
          <a:xfrm flipH="1">
            <a:off x="5267936" y="4295715"/>
            <a:ext cx="519287" cy="4104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46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85" name="Rectangle 29"/>
          <p:cNvSpPr/>
          <p:nvPr/>
        </p:nvSpPr>
        <p:spPr>
          <a:xfrm flipH="1">
            <a:off x="6487571" y="4470110"/>
            <a:ext cx="519287" cy="4104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46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86" name="Rectangle 29"/>
          <p:cNvSpPr/>
          <p:nvPr/>
        </p:nvSpPr>
        <p:spPr>
          <a:xfrm flipH="1">
            <a:off x="7909501" y="4347933"/>
            <a:ext cx="519287" cy="4104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46" b="1" dirty="0">
                <a:solidFill>
                  <a:schemeClr val="bg1"/>
                </a:solidFill>
              </a:rPr>
              <a:t>06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A4E44C8-337A-4988-B8DA-95B092723263}"/>
              </a:ext>
            </a:extLst>
          </p:cNvPr>
          <p:cNvGrpSpPr/>
          <p:nvPr/>
        </p:nvGrpSpPr>
        <p:grpSpPr>
          <a:xfrm>
            <a:off x="-523144" y="188640"/>
            <a:ext cx="8104247" cy="691101"/>
            <a:chOff x="-764425" y="10663"/>
            <a:chExt cx="7228906" cy="1200329"/>
          </a:xfrm>
        </p:grpSpPr>
        <p:sp>
          <p:nvSpPr>
            <p:cNvPr id="37" name="Скругленный прямоугольник 334">
              <a:extLst>
                <a:ext uri="{FF2B5EF4-FFF2-40B4-BE49-F238E27FC236}">
                  <a16:creationId xmlns:a16="http://schemas.microsoft.com/office/drawing/2014/main" id="{B03A8CF7-C87C-4EDC-9E97-83CEDEE18D9F}"/>
                </a:ext>
              </a:extLst>
            </p:cNvPr>
            <p:cNvSpPr/>
            <p:nvPr/>
          </p:nvSpPr>
          <p:spPr>
            <a:xfrm>
              <a:off x="-63471" y="10663"/>
              <a:ext cx="6474391" cy="1200329"/>
            </a:xfrm>
            <a:prstGeom prst="roundRect">
              <a:avLst>
                <a:gd name="adj" fmla="val 10000"/>
              </a:avLst>
            </a:prstGeom>
            <a:solidFill>
              <a:srgbClr val="E0873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>
              <a:extLst>
                <a:ext uri="{FF2B5EF4-FFF2-40B4-BE49-F238E27FC236}">
                  <a16:creationId xmlns:a16="http://schemas.microsoft.com/office/drawing/2014/main" id="{78862B1F-E619-45E5-9CEB-DC6AEE6595A5}"/>
                </a:ext>
              </a:extLst>
            </p:cNvPr>
            <p:cNvSpPr/>
            <p:nvPr/>
          </p:nvSpPr>
          <p:spPr>
            <a:xfrm>
              <a:off x="-764425" y="21214"/>
              <a:ext cx="7228906" cy="1130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05" tIns="63305" rIns="63305" bIns="63305" numCol="1" spcCol="1270" anchor="ctr" anchorCtr="0">
              <a:noAutofit/>
            </a:bodyPr>
            <a:lstStyle/>
            <a:p>
              <a:pPr lvl="2"/>
              <a:r>
                <a:rPr lang="ru-RU" sz="1662" b="1" dirty="0"/>
                <a:t>СТАТУС ПРИНЯТИЯ НОРМАТИВНО ПРАВОВЫХ АКТОВ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7428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oboto"/>
        <a:ea typeface=""/>
        <a:cs typeface=""/>
      </a:majorFont>
      <a:minorFont>
        <a:latin typeface="PT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5619</TotalTime>
  <Words>764</Words>
  <Application>Microsoft Office PowerPoint</Application>
  <PresentationFormat>Экран (4:3)</PresentationFormat>
  <Paragraphs>194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Gill Sans</vt:lpstr>
      <vt:lpstr>PT Serif</vt:lpstr>
      <vt:lpstr>Roboto</vt:lpstr>
      <vt:lpstr>Roboto (Body)</vt:lpstr>
      <vt:lpstr>Roboto Condensed</vt:lpstr>
      <vt:lpstr>Tahoma</vt:lpstr>
      <vt:lpstr>Wingdings</vt:lpstr>
      <vt:lpstr>Тема Office</vt:lpstr>
      <vt:lpstr>1_Тема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Чумарина Рената Анваровна</dc:creator>
  <cp:lastModifiedBy>Игорь Антропов</cp:lastModifiedBy>
  <cp:revision>322</cp:revision>
  <cp:lastPrinted>2019-04-04T13:13:51Z</cp:lastPrinted>
  <dcterms:created xsi:type="dcterms:W3CDTF">2016-11-24T08:35:50Z</dcterms:created>
  <dcterms:modified xsi:type="dcterms:W3CDTF">2020-11-17T21:02:27Z</dcterms:modified>
</cp:coreProperties>
</file>