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0" r:id="rId1"/>
  </p:sldMasterIdLst>
  <p:notesMasterIdLst>
    <p:notesMasterId r:id="rId11"/>
  </p:notesMasterIdLst>
  <p:sldIdLst>
    <p:sldId id="257" r:id="rId2"/>
    <p:sldId id="264" r:id="rId3"/>
    <p:sldId id="266" r:id="rId4"/>
    <p:sldId id="267" r:id="rId5"/>
    <p:sldId id="269" r:id="rId6"/>
    <p:sldId id="273" r:id="rId7"/>
    <p:sldId id="268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7"/>
    <p:restoredTop sz="93844"/>
  </p:normalViewPr>
  <p:slideViewPr>
    <p:cSldViewPr snapToGrid="0">
      <p:cViewPr varScale="1">
        <p:scale>
          <a:sx n="109" d="100"/>
          <a:sy n="109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0C86C-B221-5D4F-A609-DCDC41D00A5A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895EB-54A9-4D40-A53A-359D6E0E9B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0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895EB-54A9-4D40-A53A-359D6E0E9B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9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8895EB-54A9-4D40-A53A-359D6E0E9BC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6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8087D-1D80-416E-869B-94A944538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AE8A80-C72F-F474-225A-98A7B2B43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46910-C653-3311-8034-04A38FB6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D007C4-D9FA-4DDB-CF07-99030C36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DA3F3-8BC0-886B-5C73-3CEC07BA0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7B8BC-1238-3772-782D-110186E65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1922A7-E498-5469-F780-F801D7997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7D399-89B3-EEF5-5A39-4AAB98D7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33DB30-BAB9-5EF8-50BC-468D1C0B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CE84A1-10BE-F8EB-668F-6AA9AD26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5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48FC-D931-9EB8-528E-4852BC295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257CCF-C1A5-7C56-B29C-0ADFFE07D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0DF53-ADE6-4C62-1C3C-1B2DC2F1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9C8779-294C-B18F-A9B1-668D2DA0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9A8140-74B2-543E-E92B-70EBDE5E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2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C3321-F557-A217-7D1A-CC484ED52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93D41-3D43-35A9-28C2-3F6E9006B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B569C-E47B-0B42-521F-38FEF67FB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E76D2F-5BAD-7702-CAC9-086076D4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EDA5F-93B2-0EA2-5D00-D7483E17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2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3DF4-2A73-D144-FB01-D1AE293CA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B22A6D-8B43-249D-E97B-D516C448A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F5B1DD-9929-7BAC-B5B3-7EDFD38D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62BEA9-8E85-3BB0-098E-D87C59C08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36D5A-C1DB-C278-A5E1-173A2FB9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98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1163E-1783-EA08-F079-5922C266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2072CF-9BC5-A00D-DD4E-21440BF66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17A6F6-E0DD-585B-B497-27926D1CB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E490F7-B2C2-4A3F-F596-417DD297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2D8862-1733-054D-F259-D298324E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58D845-90DE-4DEF-D4B1-564BF854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6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C0FC3-B38F-CBAF-F16B-CAC5F59B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7AC8BD-0F37-93B5-850F-6A08636F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80B03E-0C17-F1A0-5C78-76619BC58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07C3DE-A672-4211-0297-20FA04D84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3F2026-A2A5-5995-5482-9A21F4416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CE7150-315B-D1A8-A7B5-2E089AF3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4800BA-6D8F-77AC-7834-69414309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D12712-5213-F720-DD9D-D4B9DA7C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4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FD474-53DB-A6A1-7404-B2CFADEA0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A67727-CAD0-6AA2-C0ED-3AB5D522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1AFC74-8CB1-522C-941A-604EBE351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F02A38-7380-EB3F-629C-823966F43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69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3D78AB-778E-CCD1-C07C-044770DB7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283E308-70E9-C042-A4E1-E2BAB234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74628C-F26B-1EF5-73EF-6C1EF806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548AC-9392-DC83-2489-DF67E6B6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B9B3C6-6754-6E15-22F7-26283CA5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F85611-DCB6-49C3-FAF8-03EF499F2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52F2A7-52A3-FDF8-808F-F2463C60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B6A6E-960E-D1CB-AF7D-000FF25A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813C15-7CF2-3998-D733-321971C09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5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0DAF7-56B3-F2E8-F269-19EBBDB06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464CFB-821C-23FD-E9C6-6C35E9ED5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34C851-FA0A-B469-E77A-213B14CE3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D1845F-7B74-51CE-82EE-0394206E2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ADEDF-624F-66A9-0B6A-0934787F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8868A-892D-10E1-A578-517C990F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68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8C6C9-2971-42CF-B23E-0D85E61F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7D358-E3D2-5225-9C8E-BE9A7DF26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40BE6-85A6-867A-76C9-147EE2CBA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4A56-4642-B54A-B43C-CBF56351154F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133C77-072E-FAEE-119D-61329B094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B7EC51-2526-4D6A-11DB-12D16590C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89B0-75BB-714E-B027-095611D0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pparat@osmintrans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4BDA2-712C-B9A7-AD07-9A3365D35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2" t="10647" r="13189" b="11279"/>
          <a:stretch/>
        </p:blipFill>
        <p:spPr>
          <a:xfrm>
            <a:off x="4545561" y="749485"/>
            <a:ext cx="3100873" cy="2183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A56D24-8A9E-173A-554E-979A6C22E971}"/>
              </a:ext>
            </a:extLst>
          </p:cNvPr>
          <p:cNvSpPr txBox="1"/>
          <p:nvPr/>
        </p:nvSpPr>
        <p:spPr>
          <a:xfrm>
            <a:off x="1" y="3244012"/>
            <a:ext cx="12191999" cy="107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Комиссия </a:t>
            </a:r>
            <a:r>
              <a:rPr lang="ru-RU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совета </a:t>
            </a:r>
            <a:r>
              <a:rPr lang="ru-RU" sz="28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Министерстве транспорта РФ </a:t>
            </a:r>
            <a:endParaRPr lang="en-US" sz="2800" b="1" dirty="0" smtClean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20000"/>
              </a:lnSpc>
              <a:spcBef>
                <a:spcPts val="0"/>
              </a:spcBef>
            </a:pPr>
            <a:r>
              <a:rPr lang="ru-RU" sz="2800" b="1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вопросам транспортной безопасности и безопасности на </a:t>
            </a:r>
            <a:r>
              <a:rPr lang="ru-RU" sz="2800" b="1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транспорте</a:t>
            </a:r>
            <a:endParaRPr lang="ru-RU" sz="2800" b="1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768FA-18F4-FD29-4DB2-AEE3840116D6}"/>
              </a:ext>
            </a:extLst>
          </p:cNvPr>
          <p:cNvSpPr txBox="1"/>
          <p:nvPr/>
        </p:nvSpPr>
        <p:spPr>
          <a:xfrm>
            <a:off x="-105507" y="5400331"/>
            <a:ext cx="12192000" cy="79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2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endParaRPr lang="en-US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ctr"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AF6D6B-8E1D-F9E4-E083-F2B953F6D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823" y="416149"/>
            <a:ext cx="8604096" cy="18728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совет при Минтрансе 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 </a:t>
            </a: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совещательно-консультативным субъектом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общественного контроля отраслевого 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</a:t>
            </a:r>
            <a:endParaRPr lang="ru-RU" sz="2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78C8C-BCC2-A363-055F-A5F64F595DA4}"/>
              </a:ext>
            </a:extLst>
          </p:cNvPr>
          <p:cNvSpPr txBox="1"/>
          <p:nvPr/>
        </p:nvSpPr>
        <p:spPr>
          <a:xfrm>
            <a:off x="919885" y="2223540"/>
            <a:ext cx="10791842" cy="4602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его компетенцию входит, в том числе: мониторинг проблем транспортной отрасли</a:t>
            </a:r>
            <a:r>
              <a:rPr lang="en-US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формирование предложений по их решению. </a:t>
            </a:r>
            <a:endParaRPr lang="ru-RU" sz="16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Совете сформированы </a:t>
            </a:r>
            <a:r>
              <a:rPr lang="ru-RU" sz="16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1600" b="1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Комиссий по </a:t>
            </a:r>
            <a:r>
              <a:rPr lang="ru-RU" sz="16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направлениям отрасли: </a:t>
            </a:r>
            <a:endParaRPr lang="ru-RU" sz="16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Транспортная безопасность и безопасность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транспорте;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транспортной инфраструктуры;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пассажирских перевозок;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sz="20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мультимодальная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пассажирская мобильность;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грузовых перевозок;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Молодежная политика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отраслевое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образование;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err="1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низкоуглеродная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трансформация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отрасли,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ускоренное внедрение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новых технологий;</a:t>
            </a:r>
            <a:endParaRPr lang="ru-RU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отношения </a:t>
            </a:r>
            <a:r>
              <a:rPr lang="ru-RU" sz="20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политика.</a:t>
            </a:r>
            <a:endParaRPr lang="ru-RU" sz="2000" dirty="0">
              <a:solidFill>
                <a:srgbClr val="000000"/>
              </a:solidFill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565E6C-5CAB-518B-A549-6506AD672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11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B951B8-F58D-D4FB-D89C-D6F6C9C1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823" y="582487"/>
            <a:ext cx="8604098" cy="1540171"/>
          </a:xfrm>
        </p:spPr>
        <p:txBody>
          <a:bodyPr anchor="ctr"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Комиссия по вопросам транспортной безопасности 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200" b="1" kern="12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 на транспорте</a:t>
            </a:r>
            <a:r>
              <a:rPr lang="ru-RU" sz="9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63C33-8CBF-4459-2818-53C8B163A924}"/>
              </a:ext>
            </a:extLst>
          </p:cNvPr>
          <p:cNvSpPr txBox="1"/>
          <p:nvPr/>
        </p:nvSpPr>
        <p:spPr>
          <a:xfrm>
            <a:off x="700079" y="1773318"/>
            <a:ext cx="10791842" cy="4829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ru-RU" sz="18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Председатель комиссии – </a:t>
            </a:r>
            <a:r>
              <a:rPr lang="ru-RU" sz="2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Лоран</a:t>
            </a:r>
            <a:r>
              <a:rPr lang="ru-RU" sz="24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Борис </a:t>
            </a:r>
            <a:r>
              <a:rPr lang="ru-RU" sz="2400" b="1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Олегович</a:t>
            </a:r>
            <a:endParaRPr lang="ru-RU" sz="24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Заместитель </a:t>
            </a: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председателя </a:t>
            </a:r>
            <a:r>
              <a:rPr lang="ru-RU" sz="2400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Керов</a:t>
            </a:r>
            <a:r>
              <a:rPr lang="ru-RU" sz="24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Вячеслав </a:t>
            </a:r>
            <a:r>
              <a:rPr lang="ru-RU" sz="24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Всеволодович</a:t>
            </a:r>
            <a:endParaRPr lang="ru-RU" sz="2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 </a:t>
            </a:r>
            <a:r>
              <a:rPr lang="ru-RU" sz="24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 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01.07.2024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- 37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экспертов;</a:t>
            </a:r>
            <a:endParaRPr lang="ru-RU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Рабочих групп - 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эксперта;</a:t>
            </a: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ru-RU" sz="2400" dirty="0" smtClean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Комиссии работает </a:t>
            </a:r>
            <a:r>
              <a:rPr lang="ru-RU" sz="2400" b="1" dirty="0" smtClean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171</a:t>
            </a:r>
            <a:r>
              <a:rPr lang="ru-RU" sz="24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эксперт.</a:t>
            </a:r>
            <a:endParaRPr lang="ru-RU" sz="24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F2C5DE-5011-875C-F6E8-3DD5303BB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0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93FEF9-0F98-5318-D211-B18504A43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824" y="582487"/>
            <a:ext cx="8604097" cy="169506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7000"/>
              </a:lnSpc>
              <a:spcBef>
                <a:spcPts val="0"/>
              </a:spcBef>
              <a:buNone/>
            </a:pPr>
            <a:r>
              <a:rPr lang="ru-RU" sz="27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НПА по плану законопроектной деятельности Министерства транспорта Российской </a:t>
            </a:r>
            <a:r>
              <a:rPr lang="ru-RU" sz="27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Федерации </a:t>
            </a:r>
            <a:r>
              <a:rPr lang="ru-RU" sz="27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его реализации</a:t>
            </a:r>
            <a:r>
              <a:rPr lang="ru-RU" sz="27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08E376-9009-01BC-3391-F7C4A361BF0E}"/>
              </a:ext>
            </a:extLst>
          </p:cNvPr>
          <p:cNvSpPr txBox="1"/>
          <p:nvPr/>
        </p:nvSpPr>
        <p:spPr>
          <a:xfrm>
            <a:off x="700079" y="2577098"/>
            <a:ext cx="10791842" cy="3644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7000"/>
              </a:lnSpc>
              <a:spcBef>
                <a:spcPts val="0"/>
              </a:spcBef>
            </a:pPr>
            <a:r>
              <a:rPr lang="ru-RU" sz="21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Комиссия активно участвует 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над </a:t>
            </a:r>
            <a:r>
              <a:rPr lang="ru-RU" sz="21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законопроектами по 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своему </a:t>
            </a:r>
            <a:r>
              <a:rPr lang="ru-RU" sz="21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профилю;</a:t>
            </a:r>
          </a:p>
          <a:p>
            <a:pPr marL="342900" indent="-342900">
              <a:lnSpc>
                <a:spcPct val="157000"/>
              </a:lnSpc>
              <a:spcBef>
                <a:spcPts val="0"/>
              </a:spcBef>
              <a:buFontTx/>
              <a:buChar char="-"/>
            </a:pPr>
            <a:endParaRPr lang="ru-RU" sz="21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7000"/>
              </a:lnSpc>
              <a:spcBef>
                <a:spcPts val="0"/>
              </a:spcBef>
              <a:buNone/>
            </a:pPr>
            <a:r>
              <a:rPr lang="ru-RU" sz="21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- Комиссия </a:t>
            </a:r>
            <a:r>
              <a:rPr lang="ru-RU" sz="2100" dirty="0">
                <a:latin typeface="Open Sans" panose="020B0606030504020204" pitchFamily="34" charset="0"/>
                <a:cs typeface="Times New Roman" panose="02020603050405020304" pitchFamily="18" charset="0"/>
              </a:rPr>
              <a:t>находится в постоянном контакте и консультациях с </a:t>
            </a:r>
            <a:r>
              <a:rPr lang="ru-RU" sz="21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Департаментами</a:t>
            </a:r>
            <a:r>
              <a:rPr lang="ru-RU" sz="2100" dirty="0">
                <a:latin typeface="Open Sans" panose="020B0606030504020204" pitchFamily="34" charset="0"/>
                <a:cs typeface="Times New Roman" panose="02020603050405020304" pitchFamily="18" charset="0"/>
              </a:rPr>
              <a:t>: транспортной безопасности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1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цифрового развития, государственной 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в области </a:t>
            </a:r>
            <a:r>
              <a:rPr lang="ru-RU" sz="2100" dirty="0" smtClean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автомобильного и городского пассажирского транспорта, </a:t>
            </a:r>
            <a:r>
              <a:rPr lang="ru-RU" sz="21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дорожного хозяйства, морского 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внутреннего водного транспорта, </a:t>
            </a:r>
            <a:r>
              <a:rPr lang="ru-RU" sz="21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гражданской 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авиации Минтранса России и Комитетом Государственной Думы по </a:t>
            </a:r>
            <a:r>
              <a:rPr lang="ru-RU" sz="21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транспорту и развитию транспортной инфраструктуры</a:t>
            </a:r>
            <a:r>
              <a:rPr lang="ru-RU" sz="21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4C0FD4-A373-FC76-6A74-3F5566323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68FC216-7421-7B01-16F2-5A3A4B7B1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823" y="582487"/>
            <a:ext cx="8604098" cy="154017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группы </a:t>
            </a:r>
            <a:r>
              <a:rPr lang="ru-RU" sz="3200" b="1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</a:t>
            </a:r>
            <a:endParaRPr lang="ru-RU" sz="3200" b="1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A461E-B306-0EB7-F8C0-3B1291C99075}"/>
              </a:ext>
            </a:extLst>
          </p:cNvPr>
          <p:cNvSpPr txBox="1"/>
          <p:nvPr/>
        </p:nvSpPr>
        <p:spPr>
          <a:xfrm>
            <a:off x="700078" y="2627531"/>
            <a:ext cx="10791843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мониторингу проблем и достижений в вопросах обеспечения транспортной безопасности транспортных средств и объектов транспортной </a:t>
            </a:r>
            <a:r>
              <a:rPr lang="ru-RU" sz="2000" dirty="0" smtClean="0"/>
              <a:t>инфраструктуры;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вопросам информационной безопасности субъектов транспортной </a:t>
            </a:r>
            <a:r>
              <a:rPr lang="ru-RU" sz="2000" dirty="0" smtClean="0"/>
              <a:t>инфраструктуры; 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мониторингу национального проекта «БКД» в вопросах обеспечения транспортной безопасности новых </a:t>
            </a:r>
            <a:r>
              <a:rPr lang="ru-RU" sz="2000" dirty="0" smtClean="0"/>
              <a:t>ОТИ;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вопросу замещения импортного оборудования и ПО для обеспечения транспортной безопасности и безопасности на </a:t>
            </a:r>
            <a:r>
              <a:rPr lang="ru-RU" sz="2000" dirty="0" smtClean="0"/>
              <a:t>транспорте;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противодействию незаконной предпринимательской деятельности на автомобильном </a:t>
            </a:r>
            <a:r>
              <a:rPr lang="ru-RU" sz="2000" dirty="0" smtClean="0"/>
              <a:t>транспорте;</a:t>
            </a:r>
            <a:endParaRPr lang="ru-RU" sz="2000" dirty="0"/>
          </a:p>
          <a:p>
            <a:pPr marL="457200" indent="-457200"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мониторингу выполнения нормативно-правовых актов в области химической и биологической безопасности на </a:t>
            </a:r>
            <a:r>
              <a:rPr lang="ru-RU" sz="2000" dirty="0" smtClean="0"/>
              <a:t>транспорте; </a:t>
            </a:r>
            <a:endParaRPr lang="ru-RU" sz="2000" dirty="0"/>
          </a:p>
          <a:p>
            <a:r>
              <a:rPr lang="ru-RU" sz="1600" b="1" dirty="0"/>
              <a:t> </a:t>
            </a: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AC49F7-34B5-4E68-D30B-2E79758749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5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9E0F7A-0002-56F7-617E-91420FB87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823" y="582487"/>
            <a:ext cx="8604098" cy="9394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3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Рабочие группы Комиссии:</a:t>
            </a:r>
          </a:p>
          <a:p>
            <a:pPr marL="0" indent="0" algn="ctr">
              <a:lnSpc>
                <a:spcPct val="170000"/>
              </a:lnSpc>
              <a:spcBef>
                <a:spcPts val="0"/>
              </a:spcBef>
              <a:buNone/>
            </a:pPr>
            <a:endParaRPr lang="ru-RU" sz="3800" b="1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DAE7F7-C89F-3365-605D-22EF34C0ACFD}"/>
              </a:ext>
            </a:extLst>
          </p:cNvPr>
          <p:cNvSpPr txBox="1"/>
          <p:nvPr/>
        </p:nvSpPr>
        <p:spPr>
          <a:xfrm>
            <a:off x="700076" y="2606346"/>
            <a:ext cx="1079184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/>
              <a:t>7.     по </a:t>
            </a:r>
            <a:r>
              <a:rPr lang="ru-RU" sz="2000" dirty="0"/>
              <a:t>мониторингу национального проекта «Безопасные качественные дороги» в вопросах </a:t>
            </a:r>
            <a:r>
              <a:rPr lang="ru-RU" sz="2000" dirty="0" smtClean="0"/>
              <a:t>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повышения </a:t>
            </a:r>
            <a:r>
              <a:rPr lang="ru-RU" sz="2000" dirty="0"/>
              <a:t>уровня безопасности на автомобильном </a:t>
            </a:r>
            <a:r>
              <a:rPr lang="ru-RU" sz="2000" dirty="0" smtClean="0"/>
              <a:t>транспорте;</a:t>
            </a:r>
            <a:endParaRPr lang="ru-RU" sz="2000" dirty="0"/>
          </a:p>
          <a:p>
            <a:r>
              <a:rPr lang="ru-RU" sz="2000" dirty="0" smtClean="0"/>
              <a:t>8.     по </a:t>
            </a:r>
            <a:r>
              <a:rPr lang="ru-RU" sz="2000" dirty="0"/>
              <a:t>регулированию Средств индивидуальной мобильности (СИМ</a:t>
            </a:r>
            <a:r>
              <a:rPr lang="ru-RU" sz="2000" dirty="0" smtClean="0"/>
              <a:t>);</a:t>
            </a:r>
            <a:endParaRPr lang="ru-RU" sz="2000" dirty="0"/>
          </a:p>
          <a:p>
            <a:pPr marL="457200" indent="-457200">
              <a:buAutoNum type="arabicPeriod" startAt="9"/>
            </a:pPr>
            <a:r>
              <a:rPr lang="ru-RU" sz="2000" dirty="0" smtClean="0"/>
              <a:t>по </a:t>
            </a:r>
            <a:r>
              <a:rPr lang="ru-RU" sz="2000" dirty="0"/>
              <a:t>вопросам противодействия беспилотным воздушным средствам на объектах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транспортной </a:t>
            </a:r>
            <a:r>
              <a:rPr lang="ru-RU" sz="2000" dirty="0"/>
              <a:t>инфраструктуры (БВС (БПЛА</a:t>
            </a:r>
            <a:r>
              <a:rPr lang="ru-RU" sz="2000" dirty="0" smtClean="0"/>
              <a:t>);</a:t>
            </a:r>
            <a:endParaRPr lang="ru-RU" sz="2000" dirty="0"/>
          </a:p>
          <a:p>
            <a:pPr marL="457200" indent="-457200">
              <a:buAutoNum type="arabicPeriod" startAt="10"/>
            </a:pPr>
            <a:r>
              <a:rPr lang="ru-RU" sz="2000" dirty="0" smtClean="0"/>
              <a:t>по </a:t>
            </a:r>
            <a:r>
              <a:rPr lang="ru-RU" sz="2000" dirty="0"/>
              <a:t>разработке проектов нормативных правовых актов в области обеспечения </a:t>
            </a:r>
            <a:r>
              <a:rPr lang="ru-RU" sz="2000" dirty="0" smtClean="0"/>
              <a:t>санитарно-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гигиенической </a:t>
            </a:r>
            <a:r>
              <a:rPr lang="ru-RU" sz="2000" dirty="0"/>
              <a:t>безопасности на </a:t>
            </a:r>
            <a:r>
              <a:rPr lang="ru-RU" sz="2000" dirty="0" smtClean="0"/>
              <a:t>транспорте;</a:t>
            </a:r>
            <a:endParaRPr lang="ru-RU" sz="2000" dirty="0"/>
          </a:p>
          <a:p>
            <a:r>
              <a:rPr lang="ru-RU" sz="2000" dirty="0"/>
              <a:t>11.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dirty="0" smtClean="0"/>
              <a:t>по </a:t>
            </a:r>
            <a:r>
              <a:rPr lang="ru-RU" sz="2000" dirty="0"/>
              <a:t>вопросам </a:t>
            </a:r>
            <a:r>
              <a:rPr lang="ru-RU" sz="2000" dirty="0" err="1"/>
              <a:t>цифровизации</a:t>
            </a:r>
            <a:r>
              <a:rPr lang="ru-RU" sz="2000" dirty="0"/>
              <a:t> транспортной </a:t>
            </a:r>
            <a:r>
              <a:rPr lang="ru-RU" sz="2000" dirty="0" smtClean="0"/>
              <a:t>отрасли;</a:t>
            </a:r>
            <a:endParaRPr lang="ru-RU" sz="2000" dirty="0"/>
          </a:p>
          <a:p>
            <a:pPr marL="457200" indent="-457200">
              <a:buAutoNum type="arabicPeriod" startAt="12"/>
            </a:pPr>
            <a:r>
              <a:rPr lang="ru-RU" sz="2000" dirty="0" smtClean="0"/>
              <a:t>по </a:t>
            </a:r>
            <a:r>
              <a:rPr lang="ru-RU" sz="2000" dirty="0"/>
              <a:t>вопросам передачи данных в ЕГИС ОТБ о пассажирах на межрегиональных перевозках из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новых регионов.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075699-D226-D1E9-F6BA-F92C81F62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9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44DF35-24F6-A4A9-DF3C-D619C1463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470" y="782338"/>
            <a:ext cx="8457451" cy="114046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4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о работе Комиссии</a:t>
            </a:r>
            <a:endParaRPr lang="ru-RU" sz="46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C6F95E-587B-154B-9F88-8FC4D35E2471}"/>
              </a:ext>
            </a:extLst>
          </p:cNvPr>
          <p:cNvSpPr txBox="1"/>
          <p:nvPr/>
        </p:nvSpPr>
        <p:spPr>
          <a:xfrm>
            <a:off x="700079" y="2495314"/>
            <a:ext cx="1079184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ноября 2022 г. по решению и при поддержке Комиссии издается Межотраслевой специализированный журнал «Транспортная безопасность и Безопасность на транспорте», который </a:t>
            </a:r>
            <a:r>
              <a:rPr lang="ru-RU" sz="25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свещает деятельность Комиссии и ее Рабочих групп, </a:t>
            </a:r>
            <a:r>
              <a:rPr lang="ru-RU" sz="25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поднимает актуальные проблемы и пути их решения, предлагает </a:t>
            </a:r>
            <a:r>
              <a:rPr lang="ru-RU" sz="25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решения по импортозамещению, проводит мониторинг по информационной </a:t>
            </a:r>
            <a:r>
              <a:rPr lang="ru-RU" sz="2500" dirty="0" smtClean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безопасности, информирует о последних разработках отечественных производителей.</a:t>
            </a:r>
            <a:endParaRPr lang="ru-RU" sz="2500" dirty="0">
              <a:effectLst/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4878E0-A7F9-8152-3E0C-5F46798DF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4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4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3683579-BB3D-7C49-4B5B-4F53CE469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2" t="9556" r="8667" b="6889"/>
          <a:stretch/>
        </p:blipFill>
        <p:spPr>
          <a:xfrm>
            <a:off x="1546588" y="0"/>
            <a:ext cx="9028484" cy="6858000"/>
          </a:xfrm>
          <a:prstGeom prst="rect">
            <a:avLst/>
          </a:prstGeom>
          <a:solidFill>
            <a:srgbClr val="0A4460"/>
          </a:solidFill>
        </p:spPr>
      </p:pic>
    </p:spTree>
    <p:extLst>
      <p:ext uri="{BB962C8B-B14F-4D97-AF65-F5344CB8AC3E}">
        <p14:creationId xmlns:p14="http://schemas.microsoft.com/office/powerpoint/2010/main" val="162984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F0F8E0-2BA1-09F9-6217-AEBF05749985}"/>
              </a:ext>
            </a:extLst>
          </p:cNvPr>
          <p:cNvSpPr txBox="1"/>
          <p:nvPr/>
        </p:nvSpPr>
        <p:spPr>
          <a:xfrm>
            <a:off x="2887824" y="894562"/>
            <a:ext cx="8604098" cy="629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340" algn="ctr">
              <a:lnSpc>
                <a:spcPct val="120000"/>
              </a:lnSpc>
              <a:spcBef>
                <a:spcPts val="0"/>
              </a:spcBef>
            </a:pPr>
            <a:r>
              <a:rPr lang="ru-RU" sz="32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50E35-EAC7-03B2-9E00-29BA49C12490}"/>
              </a:ext>
            </a:extLst>
          </p:cNvPr>
          <p:cNvSpPr txBox="1"/>
          <p:nvPr/>
        </p:nvSpPr>
        <p:spPr>
          <a:xfrm>
            <a:off x="700079" y="2714043"/>
            <a:ext cx="10791843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500" b="1" dirty="0">
                <a:latin typeface="Open Sans" panose="020B0606030504020204" pitchFamily="34" charset="0"/>
                <a:cs typeface="Times New Roman" panose="02020603050405020304" pitchFamily="18" charset="0"/>
              </a:rPr>
              <a:t>Лоран Борис Олегович – </a:t>
            </a:r>
            <a:endParaRPr lang="ru-RU" sz="2500" b="1" dirty="0" smtClean="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500" b="1" dirty="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Open Sans" panose="020B0606030504020204" pitchFamily="34" charset="0"/>
                <a:cs typeface="Times New Roman" panose="02020603050405020304" pitchFamily="18" charset="0"/>
              </a:rPr>
              <a:t>1-й заместитель председателя Общественного совета при Министерстве транспорта Российской </a:t>
            </a:r>
            <a:r>
              <a:rPr lang="ru-RU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Федерации;</a:t>
            </a:r>
          </a:p>
          <a:p>
            <a:pPr algn="just"/>
            <a:endParaRPr lang="ru-RU" sz="2500" dirty="0" smtClean="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Председатель Комиссии по вопросам транспортной безопасности и безопасности на транспорте.</a:t>
            </a:r>
            <a:endParaRPr lang="ru-RU" sz="2500" dirty="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500" b="1" dirty="0">
              <a:latin typeface="Open Sans" panose="020B0606030504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smtClean="0">
                <a:latin typeface="Open Sans" panose="020B0606030504020204" pitchFamily="34" charset="0"/>
                <a:cs typeface="Times New Roman" panose="02020603050405020304" pitchFamily="18" charset="0"/>
              </a:rPr>
              <a:t>E-mail</a:t>
            </a:r>
            <a:r>
              <a:rPr lang="ru-RU" sz="2500" dirty="0">
                <a:latin typeface="Open Sans" panose="020B0606030504020204" pitchFamily="34" charset="0"/>
                <a:cs typeface="Times New Roman" panose="02020603050405020304" pitchFamily="18" charset="0"/>
              </a:rPr>
              <a:t>: </a:t>
            </a:r>
            <a:r>
              <a:rPr lang="en" sz="2500" u="sng" dirty="0" smtClean="0">
                <a:solidFill>
                  <a:srgbClr val="0070C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loran</a:t>
            </a:r>
            <a:r>
              <a:rPr lang="en" sz="2500" u="sng" dirty="0" smtClean="0">
                <a:solidFill>
                  <a:srgbClr val="0070C0"/>
                </a:solidFill>
                <a:latin typeface="Open Sans" panose="020B0606030504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@osmintrans.ru</a:t>
            </a:r>
            <a:r>
              <a:rPr lang="ru-RU" sz="2500" u="sng" dirty="0" smtClean="0">
                <a:solidFill>
                  <a:srgbClr val="0070C0"/>
                </a:solidFill>
                <a:latin typeface="Open Sans" panose="020B0606030504020204" pitchFamily="34" charset="0"/>
                <a:cs typeface="Times New Roman" panose="02020603050405020304" pitchFamily="18" charset="0"/>
              </a:rPr>
              <a:t>  </a:t>
            </a:r>
            <a:r>
              <a:rPr lang="ru-RU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ru-RU" sz="2500" dirty="0">
                <a:latin typeface="Open Sans" panose="020B0606030504020204" pitchFamily="34" charset="0"/>
                <a:cs typeface="Times New Roman" panose="02020603050405020304" pitchFamily="18" charset="0"/>
              </a:rPr>
              <a:t>Телефон: +7 </a:t>
            </a:r>
            <a:r>
              <a:rPr lang="ru-RU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(</a:t>
            </a:r>
            <a:r>
              <a:rPr lang="en-US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925</a:t>
            </a:r>
            <a:r>
              <a:rPr lang="ru-RU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) 7</a:t>
            </a:r>
            <a:r>
              <a:rPr lang="en-US" sz="2500" dirty="0" smtClean="0">
                <a:latin typeface="Open Sans" panose="020B0606030504020204" pitchFamily="34" charset="0"/>
                <a:cs typeface="Times New Roman" panose="02020603050405020304" pitchFamily="18" charset="0"/>
              </a:rPr>
              <a:t>72-27-57</a:t>
            </a:r>
            <a:endParaRPr lang="ru-RU" sz="2500" dirty="0">
              <a:latin typeface="Open Sans" panose="020B06060305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E6DCB0-065D-ED5D-CCA1-84C3E4C399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92" t="10647" r="13189" b="11279"/>
          <a:stretch/>
        </p:blipFill>
        <p:spPr>
          <a:xfrm>
            <a:off x="700079" y="582487"/>
            <a:ext cx="2187744" cy="154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05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</TotalTime>
  <Words>508</Words>
  <Application>Microsoft Office PowerPoint</Application>
  <PresentationFormat>Широкоэкранный</PresentationFormat>
  <Paragraphs>63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Пользователь Windows</cp:lastModifiedBy>
  <cp:revision>65</cp:revision>
  <dcterms:created xsi:type="dcterms:W3CDTF">2023-02-10T16:43:21Z</dcterms:created>
  <dcterms:modified xsi:type="dcterms:W3CDTF">2024-06-27T11:11:16Z</dcterms:modified>
</cp:coreProperties>
</file>