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2" r:id="rId3"/>
    <p:sldId id="297" r:id="rId4"/>
    <p:sldId id="295" r:id="rId5"/>
    <p:sldId id="298" r:id="rId6"/>
    <p:sldId id="299" r:id="rId7"/>
    <p:sldId id="296" r:id="rId8"/>
    <p:sldId id="300" r:id="rId9"/>
    <p:sldId id="290" r:id="rId10"/>
    <p:sldId id="302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65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ita Efimov" initials="NE" lastIdx="6" clrIdx="0">
    <p:extLst>
      <p:ext uri="{19B8F6BF-5375-455C-9EA6-DF929625EA0E}">
        <p15:presenceInfo xmlns:p15="http://schemas.microsoft.com/office/powerpoint/2012/main" userId="4caad43da9becfee" providerId="Windows Live"/>
      </p:ext>
    </p:extLst>
  </p:cmAuthor>
  <p:cmAuthor id="2" name="Davydov Denis" initials="DD" lastIdx="17" clrIdx="1">
    <p:extLst>
      <p:ext uri="{19B8F6BF-5375-455C-9EA6-DF929625EA0E}">
        <p15:presenceInfo xmlns:p15="http://schemas.microsoft.com/office/powerpoint/2012/main" userId="37a1b39378614928" providerId="Windows Live"/>
      </p:ext>
    </p:extLst>
  </p:cmAuthor>
  <p:cmAuthor id="3" name="SL" initials="SL" lastIdx="4" clrIdx="2">
    <p:extLst>
      <p:ext uri="{19B8F6BF-5375-455C-9EA6-DF929625EA0E}">
        <p15:presenceInfo xmlns:p15="http://schemas.microsoft.com/office/powerpoint/2012/main" userId="S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D11C"/>
    <a:srgbClr val="0D91C8"/>
    <a:srgbClr val="7ECEF6"/>
    <a:srgbClr val="C5E9FB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228" autoAdjust="0"/>
    <p:restoredTop sz="96433" autoAdjust="0"/>
  </p:normalViewPr>
  <p:slideViewPr>
    <p:cSldViewPr>
      <p:cViewPr varScale="1">
        <p:scale>
          <a:sx n="110" d="100"/>
          <a:sy n="110" d="100"/>
        </p:scale>
        <p:origin x="2334" y="96"/>
      </p:cViewPr>
      <p:guideLst>
        <p:guide orient="horz" pos="2160"/>
        <p:guide pos="265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09C9D-44B2-4F41-AA50-36DB5C4950B5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3FE85-FD28-4480-BEAE-83C1747E8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9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6BD-280C-447C-9E75-7671CF677B7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479CE4-3BFC-45AC-A139-B5F0496A0D05}" type="datetime1">
              <a:rPr lang="ru-RU" smtClean="0"/>
              <a:pPr/>
              <a:t>13.07.2021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75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6BD-280C-447C-9E75-7671CF677B7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479CE4-3BFC-45AC-A139-B5F0496A0D05}" type="datetime1">
              <a:rPr lang="ru-RU" smtClean="0"/>
              <a:pPr/>
              <a:t>13.07.2021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8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6BD-280C-447C-9E75-7671CF677B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9CE4-3BFC-45AC-A139-B5F0496A0D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13.07.2021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32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6BD-280C-447C-9E75-7671CF677B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9CE4-3BFC-45AC-A139-B5F0496A0D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13.07.2021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41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6BD-280C-447C-9E75-7671CF677B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9CE4-3BFC-45AC-A139-B5F0496A0D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13.07.2021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5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4A6BD-280C-447C-9E75-7671CF677B7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9CE4-3BFC-45AC-A139-B5F0496A0D0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13.07.2021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4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4A6BD-280C-447C-9E75-7671CF677B7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5479CE4-3BFC-45AC-A139-B5F0496A0D05}" type="datetime1">
              <a:rPr lang="ru-RU" smtClean="0"/>
              <a:pPr/>
              <a:t>13.07.2021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0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9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8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8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1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6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60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6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8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4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5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A826-ED94-4237-8350-9E1448A3D2F2}" type="datetimeFigureOut">
              <a:rPr lang="ru-RU" smtClean="0"/>
              <a:pPr/>
              <a:t>13.07.2021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5091-DFCE-4FDA-B6CA-8C252DE164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3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976"/>
          <a:stretch/>
        </p:blipFill>
        <p:spPr>
          <a:xfrm>
            <a:off x="0" y="-34280"/>
            <a:ext cx="9144000" cy="65380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516" y="594928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Спуск надувной эвакуационный</a:t>
            </a:r>
            <a:r>
              <a:rPr lang="en-US" dirty="0"/>
              <a:t> </a:t>
            </a:r>
            <a:r>
              <a:rPr lang="ru-RU" dirty="0"/>
              <a:t>- средство для эвакуации инвалидов из салона вагона. Р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ешение для электропоезда ЭП2Д.</a:t>
            </a:r>
          </a:p>
        </p:txBody>
      </p:sp>
    </p:spTree>
    <p:extLst>
      <p:ext uri="{BB962C8B-B14F-4D97-AF65-F5344CB8AC3E}">
        <p14:creationId xmlns:p14="http://schemas.microsoft.com/office/powerpoint/2010/main" val="312170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F91CAF-2014-4396-BB45-49D1A7741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CD1BE6-1AA4-4E5E-BB57-34F79DAAFB4D}"/>
              </a:ext>
            </a:extLst>
          </p:cNvPr>
          <p:cNvSpPr txBox="1"/>
          <p:nvPr/>
        </p:nvSpPr>
        <p:spPr>
          <a:xfrm>
            <a:off x="8651855" y="4675531"/>
            <a:ext cx="49214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C1B953E5-CDCC-4689-BFDD-5FC434E71C0E}"/>
              </a:ext>
            </a:extLst>
          </p:cNvPr>
          <p:cNvSpPr/>
          <p:nvPr/>
        </p:nvSpPr>
        <p:spPr>
          <a:xfrm>
            <a:off x="0" y="830161"/>
            <a:ext cx="8167596" cy="52269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44F6D433-C945-44D6-85D0-EEE56070E146}"/>
              </a:ext>
            </a:extLst>
          </p:cNvPr>
          <p:cNvSpPr/>
          <p:nvPr/>
        </p:nvSpPr>
        <p:spPr>
          <a:xfrm>
            <a:off x="7509292" y="0"/>
            <a:ext cx="658304" cy="830161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C842F643-D39C-4069-983C-D71A1FD633AA}"/>
              </a:ext>
            </a:extLst>
          </p:cNvPr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23">
            <a:extLst>
              <a:ext uri="{FF2B5EF4-FFF2-40B4-BE49-F238E27FC236}">
                <a16:creationId xmlns:a16="http://schemas.microsoft.com/office/drawing/2014/main" id="{DA419425-F0DF-4D2B-9C15-1E8316AB82F6}"/>
              </a:ext>
            </a:extLst>
          </p:cNvPr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D3D2F4D7-87FE-4E5C-9D66-24D335FD801B}"/>
              </a:ext>
            </a:extLst>
          </p:cNvPr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5">
            <a:extLst>
              <a:ext uri="{FF2B5EF4-FFF2-40B4-BE49-F238E27FC236}">
                <a16:creationId xmlns:a16="http://schemas.microsoft.com/office/drawing/2014/main" id="{9F76E374-C85B-4C5D-B4E8-3D17E5CDADE9}"/>
              </a:ext>
            </a:extLst>
          </p:cNvPr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335C630E-5C92-4ABC-AFAD-BE9A03C23661}"/>
              </a:ext>
            </a:extLst>
          </p:cNvPr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7">
            <a:extLst>
              <a:ext uri="{FF2B5EF4-FFF2-40B4-BE49-F238E27FC236}">
                <a16:creationId xmlns:a16="http://schemas.microsoft.com/office/drawing/2014/main" id="{8BABDC0B-CCAF-44E4-B270-A5D2804F6234}"/>
              </a:ext>
            </a:extLst>
          </p:cNvPr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8">
            <a:extLst>
              <a:ext uri="{FF2B5EF4-FFF2-40B4-BE49-F238E27FC236}">
                <a16:creationId xmlns:a16="http://schemas.microsoft.com/office/drawing/2014/main" id="{CCC66858-CBAD-4888-92ED-2288CC7EDCCF}"/>
              </a:ext>
            </a:extLst>
          </p:cNvPr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9">
            <a:extLst>
              <a:ext uri="{FF2B5EF4-FFF2-40B4-BE49-F238E27FC236}">
                <a16:creationId xmlns:a16="http://schemas.microsoft.com/office/drawing/2014/main" id="{024F0153-8A83-45A3-A8FB-A13ABDD31C7B}"/>
              </a:ext>
            </a:extLst>
          </p:cNvPr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30">
            <a:extLst>
              <a:ext uri="{FF2B5EF4-FFF2-40B4-BE49-F238E27FC236}">
                <a16:creationId xmlns:a16="http://schemas.microsoft.com/office/drawing/2014/main" id="{430B89EC-2363-4BBC-9166-250FA7240399}"/>
              </a:ext>
            </a:extLst>
          </p:cNvPr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31">
            <a:extLst>
              <a:ext uri="{FF2B5EF4-FFF2-40B4-BE49-F238E27FC236}">
                <a16:creationId xmlns:a16="http://schemas.microsoft.com/office/drawing/2014/main" id="{A18CB8A5-50A2-450A-BEAA-AC78D1BB5E8A}"/>
              </a:ext>
            </a:extLst>
          </p:cNvPr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989231E9-6ED2-4E2B-8686-E9FE83E2AE3A}"/>
              </a:ext>
            </a:extLst>
          </p:cNvPr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id="{461FCD4C-2AC2-4BB9-9D74-0BD2C8415530}"/>
              </a:ext>
            </a:extLst>
          </p:cNvPr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id="{D31137EF-ACE1-449F-9490-740907559E68}"/>
              </a:ext>
            </a:extLst>
          </p:cNvPr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3B51EF47-B45A-4F75-B36A-9ECB75462F94}"/>
              </a:ext>
            </a:extLst>
          </p:cNvPr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011970FF-64E8-4FA2-8687-5F96B9396673}"/>
              </a:ext>
            </a:extLst>
          </p:cNvPr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37">
            <a:extLst>
              <a:ext uri="{FF2B5EF4-FFF2-40B4-BE49-F238E27FC236}">
                <a16:creationId xmlns:a16="http://schemas.microsoft.com/office/drawing/2014/main" id="{2EC338D1-AF6C-4291-B64E-66C21C33F13B}"/>
              </a:ext>
            </a:extLst>
          </p:cNvPr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8">
            <a:extLst>
              <a:ext uri="{FF2B5EF4-FFF2-40B4-BE49-F238E27FC236}">
                <a16:creationId xmlns:a16="http://schemas.microsoft.com/office/drawing/2014/main" id="{5A9F7A3B-78F1-43C2-8552-B08B108638EA}"/>
              </a:ext>
            </a:extLst>
          </p:cNvPr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9">
            <a:extLst>
              <a:ext uri="{FF2B5EF4-FFF2-40B4-BE49-F238E27FC236}">
                <a16:creationId xmlns:a16="http://schemas.microsoft.com/office/drawing/2014/main" id="{0452BD63-D9DE-4A5F-B264-2B6F947FEB9A}"/>
              </a:ext>
            </a:extLst>
          </p:cNvPr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40">
            <a:extLst>
              <a:ext uri="{FF2B5EF4-FFF2-40B4-BE49-F238E27FC236}">
                <a16:creationId xmlns:a16="http://schemas.microsoft.com/office/drawing/2014/main" id="{F873BD27-CB9D-485A-9DD0-D61927C88AD6}"/>
              </a:ext>
            </a:extLst>
          </p:cNvPr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41">
            <a:extLst>
              <a:ext uri="{FF2B5EF4-FFF2-40B4-BE49-F238E27FC236}">
                <a16:creationId xmlns:a16="http://schemas.microsoft.com/office/drawing/2014/main" id="{E8D33B76-9C7C-40CE-BB9B-2774468536EB}"/>
              </a:ext>
            </a:extLst>
          </p:cNvPr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DD642F5-34F2-47C3-9DAD-6340A56D7114}"/>
              </a:ext>
            </a:extLst>
          </p:cNvPr>
          <p:cNvSpPr/>
          <p:nvPr/>
        </p:nvSpPr>
        <p:spPr>
          <a:xfrm>
            <a:off x="253669" y="191769"/>
            <a:ext cx="69017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Пример СНЭ на электропоезде «ЭП2Д» 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1E489A7-AF45-41EF-B8F6-32984E75D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9" y="1141523"/>
            <a:ext cx="7993253" cy="5299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113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E0E914-C649-4354-95A2-5FBC9862EE88}" type="slidenum">
              <a:rPr lang="ru-RU" sz="2000" smtClean="0">
                <a:solidFill>
                  <a:srgbClr val="757575"/>
                </a:solidFill>
              </a:rPr>
              <a:t>2</a:t>
            </a:fld>
            <a:endParaRPr lang="ru-RU" sz="2000" dirty="0">
              <a:solidFill>
                <a:srgbClr val="75757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16123-F8A0-4AB7-8DEA-7BFEE1040564}"/>
              </a:ext>
            </a:extLst>
          </p:cNvPr>
          <p:cNvSpPr txBox="1"/>
          <p:nvPr/>
        </p:nvSpPr>
        <p:spPr>
          <a:xfrm>
            <a:off x="402406" y="1499100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действует ГОСТ 33190-2019 «Вагоны пассажирские локомотивной тяги и моторвагонный подвижной состав. Технические требования для перевозки инвалидов и методы контроля»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П.5.5 Аварийные выходы и штатные средства аварийного спасения, предназначенные в том числе для пассажиров-инвалидов, рекомендуется предусматривать в зоне для пассажиров-инвалидов</a:t>
            </a:r>
          </a:p>
          <a:p>
            <a:pPr marL="360000" lvl="1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 ТС 001/2011 Технический регламент Таможенного союза                «О безопасности железнодорожного подвижного состава»</a:t>
            </a:r>
          </a:p>
          <a:p>
            <a:pPr lvl="1" fontAlgn="base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fontAlgn="base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П.91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Пассажирские вагоны и вагоны моторвагонного подвижного состава, предназначенные для проезда граждан, имеющих ограничения в подвижности, должны быть оборудованы следующими устройствами: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а) устройства для быстрого подъема, спуска и надежного крепления инвалидных колясок;</a:t>
            </a:r>
          </a:p>
          <a:p>
            <a:pPr lvl="2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б) специальные санузлы с увеличенной площадью;</a:t>
            </a:r>
          </a:p>
          <a:p>
            <a:pPr lvl="2" fontAlgn="base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в) проходы увеличенной ширины.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16122E-3B2A-4227-8319-A2BAF7745796}"/>
              </a:ext>
            </a:extLst>
          </p:cNvPr>
          <p:cNvSpPr txBox="1"/>
          <p:nvPr/>
        </p:nvSpPr>
        <p:spPr>
          <a:xfrm>
            <a:off x="467543" y="896698"/>
            <a:ext cx="758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В.В. Путин: «Отношение к инвалидам — важнейший показатель зрелости общества, его консолидации и жизнеспособности.»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275192" y="412669"/>
            <a:ext cx="7036437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проблеме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-20253" y="820331"/>
            <a:ext cx="8199523" cy="45719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7532464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7661220" y="477136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20E976-9975-4931-A0E8-6D0305D4D016}"/>
              </a:ext>
            </a:extLst>
          </p:cNvPr>
          <p:cNvSpPr txBox="1"/>
          <p:nvPr/>
        </p:nvSpPr>
        <p:spPr>
          <a:xfrm>
            <a:off x="623309" y="5979486"/>
            <a:ext cx="74266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сожалению, </a:t>
            </a:r>
            <a:r>
              <a:rPr lang="ru-RU" b="1" u="sng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все существующие стандартные средства </a:t>
            </a: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эвакуации </a:t>
            </a:r>
            <a:r>
              <a:rPr lang="ru-RU" b="1" u="sng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предусматривают использование инвалидами</a:t>
            </a:r>
          </a:p>
        </p:txBody>
      </p:sp>
    </p:spTree>
    <p:extLst>
      <p:ext uri="{BB962C8B-B14F-4D97-AF65-F5344CB8AC3E}">
        <p14:creationId xmlns:p14="http://schemas.microsoft.com/office/powerpoint/2010/main" val="17753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E0E914-C649-4354-95A2-5FBC9862EE88}" type="slidenum">
              <a:rPr lang="ru-RU" sz="2000" smtClean="0">
                <a:solidFill>
                  <a:srgbClr val="757575"/>
                </a:solidFill>
              </a:rPr>
              <a:t>3</a:t>
            </a:fld>
            <a:endParaRPr lang="ru-RU" sz="2000" dirty="0">
              <a:solidFill>
                <a:srgbClr val="75757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275192" y="412669"/>
            <a:ext cx="7036437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Сравнение существующих решений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-31927" y="836711"/>
            <a:ext cx="8199523" cy="45719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34CC809F-41A2-4A75-84CF-C813C0765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62327"/>
              </p:ext>
            </p:extLst>
          </p:nvPr>
        </p:nvGraphicFramePr>
        <p:xfrm>
          <a:off x="169054" y="932717"/>
          <a:ext cx="8199523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641">
                  <a:extLst>
                    <a:ext uri="{9D8B030D-6E8A-4147-A177-3AD203B41FA5}">
                      <a16:colId xmlns:a16="http://schemas.microsoft.com/office/drawing/2014/main" val="184435401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4748233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6082980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8506028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00852570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61593565"/>
                    </a:ext>
                  </a:extLst>
                </a:gridCol>
                <a:gridCol w="1276298">
                  <a:extLst>
                    <a:ext uri="{9D8B030D-6E8A-4147-A177-3AD203B41FA5}">
                      <a16:colId xmlns:a16="http://schemas.microsoft.com/office/drawing/2014/main" val="1975892991"/>
                    </a:ext>
                  </a:extLst>
                </a:gridCol>
              </a:tblGrid>
              <a:tr h="11795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Показатель</a:t>
                      </a: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Тросовая сцепка (Канат)</a:t>
                      </a:r>
                    </a:p>
                    <a:p>
                      <a:pPr algn="ctr"/>
                      <a:r>
                        <a:rPr lang="ru-RU" sz="1200" dirty="0"/>
                        <a:t>  </a:t>
                      </a:r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Веревочная лестница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Носилки из огнеупорной ткани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Трап надувной авиационный (аварийный)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Устройство спасательное рукавное для двухуровневых вагонов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Спуск надувной эвакуационный «СНЭ»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79728264"/>
                  </a:ext>
                </a:extLst>
              </a:tr>
              <a:tr h="81661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200" dirty="0"/>
                        <a:t>Возможность быстрого развертывания приспособления </a:t>
                      </a:r>
                    </a:p>
                  </a:txBody>
                  <a:tcPr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557676"/>
                  </a:ext>
                </a:extLst>
              </a:tr>
              <a:tr h="2086894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экстренной  эвакуации на полотно, с учетом помех при  размещении подвижного состава на параллельных путях, расположенных ограждающих конструкций и световых опор</a:t>
                      </a:r>
                    </a:p>
                  </a:txBody>
                  <a:tcPr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645254"/>
                  </a:ext>
                </a:extLst>
              </a:tr>
              <a:tr h="635142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эвакуации через аварийные окна</a:t>
                      </a:r>
                    </a:p>
                  </a:txBody>
                  <a:tcPr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</a:t>
                      </a:r>
                    </a:p>
                  </a:txBody>
                  <a:tcPr anchor="ctr">
                    <a:solidFill>
                      <a:srgbClr val="7ECE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79868"/>
                  </a:ext>
                </a:extLst>
              </a:tr>
              <a:tr h="998080">
                <a:tc>
                  <a:txBody>
                    <a:bodyPr/>
                    <a:lstStyle/>
                    <a:p>
                      <a:r>
                        <a:rPr lang="ru-RU" sz="1200" dirty="0"/>
                        <a:t>Возможность использования маломобильными гражданами (инвалидом)</a:t>
                      </a:r>
                    </a:p>
                  </a:txBody>
                  <a:tcPr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Нет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15D11C"/>
                          </a:solidFill>
                          <a:effectLst>
                            <a:outerShdw blurRad="50800" dist="38100" dir="16200000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Да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C5E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0863"/>
                  </a:ext>
                </a:extLst>
              </a:tr>
            </a:tbl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8218C2-F3EC-45D7-8940-515F11EE45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69" y="1788946"/>
            <a:ext cx="333875" cy="31064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60C45D0-97A0-46A9-9E95-3E83CD311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079" y="1879200"/>
            <a:ext cx="191820" cy="20669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79CA4C0-2081-49E9-BC7D-E693836990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005" y="1879200"/>
            <a:ext cx="194429" cy="2095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588A81-5DBB-439F-A14C-AED3DC6ACA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556" y="1879200"/>
            <a:ext cx="194429" cy="2095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4E40D89-1560-4510-82F1-302EE19668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06" y="1879200"/>
            <a:ext cx="204534" cy="2203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0964C0A-4D7B-4D21-8162-AADBB13503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85" y="1879200"/>
            <a:ext cx="204533" cy="2203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64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687CE3-DCCC-468F-ABD4-F5B90A798E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6706" b="17628"/>
          <a:stretch/>
        </p:blipFill>
        <p:spPr>
          <a:xfrm>
            <a:off x="519013" y="4548906"/>
            <a:ext cx="3056170" cy="2230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ED62DF01-10EA-48C1-97C0-687D41ABD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1363" r="19288" b="10988"/>
          <a:stretch/>
        </p:blipFill>
        <p:spPr>
          <a:xfrm>
            <a:off x="5923898" y="4851812"/>
            <a:ext cx="2243698" cy="161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6" name="Picture 6">
            <a:extLst>
              <a:ext uri="{FF2B5EF4-FFF2-40B4-BE49-F238E27FC236}">
                <a16:creationId xmlns:a16="http://schemas.microsoft.com/office/drawing/2014/main" id="{5BB030E3-1A50-4F92-A020-6B2D9363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6350" y="4841175"/>
            <a:ext cx="1208834" cy="1912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2" name="Picture 2" descr="https://img-fotki.yandex.ru/get/9474/137106206.3aa/0_d1c6e_a1e5fc1c_orig.jpg">
            <a:extLst>
              <a:ext uri="{FF2B5EF4-FFF2-40B4-BE49-F238E27FC236}">
                <a16:creationId xmlns:a16="http://schemas.microsoft.com/office/drawing/2014/main" id="{D19494F1-B189-4EDF-A631-A288E6BCE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24437" r="34794"/>
          <a:stretch/>
        </p:blipFill>
        <p:spPr bwMode="auto">
          <a:xfrm>
            <a:off x="5873590" y="2813054"/>
            <a:ext cx="2294006" cy="1346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-331" y="301066"/>
            <a:ext cx="31496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179750" y="136582"/>
            <a:ext cx="731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363435"/>
                </a:solidFill>
                <a:latin typeface="Arial"/>
                <a:cs typeface="Arial"/>
              </a:rPr>
              <a:t>Предлагаемое решение – адаптация существующей конструкции СНЭ</a:t>
            </a:r>
            <a:endParaRPr lang="en-US" sz="20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A89B316-B61B-4852-BBFF-891BF473C045}"/>
              </a:ext>
            </a:extLst>
          </p:cNvPr>
          <p:cNvSpPr/>
          <p:nvPr/>
        </p:nvSpPr>
        <p:spPr>
          <a:xfrm>
            <a:off x="338766" y="818741"/>
            <a:ext cx="7840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Спуск надувной эвакуационный (</a:t>
            </a:r>
            <a:r>
              <a:rPr lang="en-US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СНЭ</a:t>
            </a: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средство для </a:t>
            </a:r>
            <a:r>
              <a:rPr lang="en-US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безопасной </a:t>
            </a: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эвакуации инвалидов из пассажирских вагонов локомотивной тяги модельного ряда 2019/2020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2B4871C-2288-4E0A-AA97-64577156E44A}"/>
              </a:ext>
            </a:extLst>
          </p:cNvPr>
          <p:cNvSpPr/>
          <p:nvPr/>
        </p:nvSpPr>
        <p:spPr>
          <a:xfrm>
            <a:off x="221710" y="3114139"/>
            <a:ext cx="5485903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Спуск надувной эвакуационный предназначен для самостоятельной эвакуации инвалида, минуя общие пути эвакуации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F839CC6-930B-494C-9A6B-C5A072A5F714}"/>
              </a:ext>
            </a:extLst>
          </p:cNvPr>
          <p:cNvSpPr/>
          <p:nvPr/>
        </p:nvSpPr>
        <p:spPr>
          <a:xfrm>
            <a:off x="253722" y="2241783"/>
            <a:ext cx="5514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Применение СНЭ в составе интерьера салона электропоезда ЭП2Д, не создает ограничений для комфортного проезда пассажиров и маломобильных граждан</a:t>
            </a:r>
            <a:endParaRPr lang="ru-RU" sz="1400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5"/>
          <p:cNvSpPr/>
          <p:nvPr/>
        </p:nvSpPr>
        <p:spPr>
          <a:xfrm>
            <a:off x="0" y="816429"/>
            <a:ext cx="8167596" cy="72338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9060822-8485-FB43-9A54-A6C706B9D7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292" y="1797540"/>
            <a:ext cx="326990" cy="283262"/>
          </a:xfrm>
          <a:prstGeom prst="rect">
            <a:avLst/>
          </a:prstGeom>
        </p:spPr>
      </p:pic>
      <p:sp>
        <p:nvSpPr>
          <p:cNvPr id="47" name="Прямоугольник: скругленные углы 24">
            <a:extLst>
              <a:ext uri="{FF2B5EF4-FFF2-40B4-BE49-F238E27FC236}">
                <a16:creationId xmlns:a16="http://schemas.microsoft.com/office/drawing/2014/main" id="{F0C1726B-B3A6-A140-981A-44F52FAB7FE8}"/>
              </a:ext>
            </a:extLst>
          </p:cNvPr>
          <p:cNvSpPr/>
          <p:nvPr/>
        </p:nvSpPr>
        <p:spPr bwMode="auto">
          <a:xfrm>
            <a:off x="871649" y="1713975"/>
            <a:ext cx="4203933" cy="474826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0B326D4-C2C8-2E42-AE6D-DE2DC56D4DFF}"/>
              </a:ext>
            </a:extLst>
          </p:cNvPr>
          <p:cNvSpPr/>
          <p:nvPr/>
        </p:nvSpPr>
        <p:spPr>
          <a:xfrm>
            <a:off x="964407" y="1703055"/>
            <a:ext cx="4063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спуска позволяет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осуществлять его монтаж на вагон электропоезда в условиях депо. 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E4BA3BF9-9C1A-3741-B5E0-102C407B7180}"/>
              </a:ext>
            </a:extLst>
          </p:cNvPr>
          <p:cNvSpPr/>
          <p:nvPr/>
        </p:nvSpPr>
        <p:spPr>
          <a:xfrm>
            <a:off x="252508" y="3799521"/>
            <a:ext cx="5542431" cy="767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Спуск обеспечивает быструю и безопасную эвакуацию инвалида в условиях чрезвычайной ситуации из салона вагона на прилегающую к ж/д полотну территорию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B884960-8317-44B5-89B1-F0737CC75649}"/>
              </a:ext>
            </a:extLst>
          </p:cNvPr>
          <p:cNvCxnSpPr>
            <a:cxnSpLocks/>
          </p:cNvCxnSpPr>
          <p:nvPr/>
        </p:nvCxnSpPr>
        <p:spPr>
          <a:xfrm flipV="1">
            <a:off x="1979712" y="4725144"/>
            <a:ext cx="0" cy="10801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68EDAA9-669D-4A53-9979-45F9252CE555}"/>
              </a:ext>
            </a:extLst>
          </p:cNvPr>
          <p:cNvCxnSpPr/>
          <p:nvPr/>
        </p:nvCxnSpPr>
        <p:spPr>
          <a:xfrm flipV="1">
            <a:off x="2195736" y="4725144"/>
            <a:ext cx="0" cy="936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080107B-2FD3-4723-9090-17A978F552B1}"/>
              </a:ext>
            </a:extLst>
          </p:cNvPr>
          <p:cNvCxnSpPr/>
          <p:nvPr/>
        </p:nvCxnSpPr>
        <p:spPr>
          <a:xfrm>
            <a:off x="1763688" y="4797152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C930FB1-8025-48ED-ADF2-8452E348A850}"/>
              </a:ext>
            </a:extLst>
          </p:cNvPr>
          <p:cNvCxnSpPr>
            <a:cxnSpLocks/>
          </p:cNvCxnSpPr>
          <p:nvPr/>
        </p:nvCxnSpPr>
        <p:spPr>
          <a:xfrm flipH="1" flipV="1">
            <a:off x="1904899" y="4789013"/>
            <a:ext cx="76214" cy="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B986B6E-1205-4743-8D81-E88DD2A55D38}"/>
              </a:ext>
            </a:extLst>
          </p:cNvPr>
          <p:cNvCxnSpPr>
            <a:cxnSpLocks/>
          </p:cNvCxnSpPr>
          <p:nvPr/>
        </p:nvCxnSpPr>
        <p:spPr>
          <a:xfrm flipH="1">
            <a:off x="1907717" y="4802550"/>
            <a:ext cx="71995" cy="9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CD369A0C-D7B0-4732-A32D-4FB4F8EA56D4}"/>
              </a:ext>
            </a:extLst>
          </p:cNvPr>
          <p:cNvCxnSpPr>
            <a:cxnSpLocks/>
          </p:cNvCxnSpPr>
          <p:nvPr/>
        </p:nvCxnSpPr>
        <p:spPr>
          <a:xfrm flipH="1" flipV="1">
            <a:off x="2191087" y="4800205"/>
            <a:ext cx="76214" cy="5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CAB1397D-31D1-4EFA-A8D0-78063B984AAF}"/>
              </a:ext>
            </a:extLst>
          </p:cNvPr>
          <p:cNvCxnSpPr>
            <a:cxnSpLocks/>
          </p:cNvCxnSpPr>
          <p:nvPr/>
        </p:nvCxnSpPr>
        <p:spPr>
          <a:xfrm flipH="1">
            <a:off x="2194939" y="4774366"/>
            <a:ext cx="66873" cy="17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8E9FF88E-F9BA-4579-951A-751654744CA5}"/>
              </a:ext>
            </a:extLst>
          </p:cNvPr>
          <p:cNvSpPr/>
          <p:nvPr/>
        </p:nvSpPr>
        <p:spPr>
          <a:xfrm>
            <a:off x="2153138" y="4594954"/>
            <a:ext cx="6431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545 мм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22328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-331" y="301066"/>
            <a:ext cx="31496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171317" y="190810"/>
            <a:ext cx="728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Расположение СНЭ</a:t>
            </a:r>
            <a:endParaRPr lang="en-US" sz="24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5"/>
          <p:cNvSpPr/>
          <p:nvPr/>
        </p:nvSpPr>
        <p:spPr>
          <a:xfrm>
            <a:off x="-331" y="833297"/>
            <a:ext cx="8167927" cy="49133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9C83D8D1-C058-41F2-82DD-E58D4B9B2258}"/>
              </a:ext>
            </a:extLst>
          </p:cNvPr>
          <p:cNvSpPr/>
          <p:nvPr/>
        </p:nvSpPr>
        <p:spPr>
          <a:xfrm>
            <a:off x="339904" y="1121517"/>
            <a:ext cx="78408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состав электропоезда комплектуется двумя устройствами СНЭ, расположенными в головном и хвостовом вагонах, непосредственно в зонах для комфортного проезда малоподвижных граждан и сопровождающих: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F3DB3-D1E7-4D9B-BFF0-7A210F75A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153" y="2541103"/>
            <a:ext cx="5330327" cy="348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379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-331" y="301066"/>
            <a:ext cx="31496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203184" y="7258"/>
            <a:ext cx="7312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Доступность использования человеком с ограниченными возможностями</a:t>
            </a:r>
            <a:endParaRPr lang="en-US" sz="16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A89B316-B61B-4852-BBFF-891BF473C045}"/>
              </a:ext>
            </a:extLst>
          </p:cNvPr>
          <p:cNvSpPr/>
          <p:nvPr/>
        </p:nvSpPr>
        <p:spPr>
          <a:xfrm>
            <a:off x="326769" y="893972"/>
            <a:ext cx="7840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Спуск надувной эвакуационный (</a:t>
            </a:r>
            <a:r>
              <a:rPr lang="en-US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СНЭ</a:t>
            </a:r>
            <a:r>
              <a:rPr lang="ru-RU" b="1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средство не требующее применения значительной физической силы для подготовки к использованию устройства в течение 30 секунд</a:t>
            </a:r>
            <a:r>
              <a:rPr lang="ru-RU" b="1" dirty="0">
                <a:solidFill>
                  <a:srgbClr val="0090C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ru-RU" b="1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24">
            <a:extLst>
              <a:ext uri="{FF2B5EF4-FFF2-40B4-BE49-F238E27FC236}">
                <a16:creationId xmlns:a16="http://schemas.microsoft.com/office/drawing/2014/main" id="{1D3BE90C-EC6B-42BD-B38D-69E36E564ABE}"/>
              </a:ext>
            </a:extLst>
          </p:cNvPr>
          <p:cNvSpPr/>
          <p:nvPr/>
        </p:nvSpPr>
        <p:spPr bwMode="auto">
          <a:xfrm>
            <a:off x="1035270" y="2033781"/>
            <a:ext cx="2541633" cy="666004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C560578-2EF2-48C8-942B-22A0C420F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36" y="2133401"/>
            <a:ext cx="538820" cy="466764"/>
          </a:xfrm>
          <a:prstGeom prst="rect">
            <a:avLst/>
          </a:prstGeom>
        </p:spPr>
      </p:pic>
      <p:sp>
        <p:nvSpPr>
          <p:cNvPr id="48" name="object 25"/>
          <p:cNvSpPr/>
          <p:nvPr/>
        </p:nvSpPr>
        <p:spPr>
          <a:xfrm>
            <a:off x="-331" y="829697"/>
            <a:ext cx="8167927" cy="52734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0B326D4-C2C8-2E42-AE6D-DE2DC56D4DFF}"/>
              </a:ext>
            </a:extLst>
          </p:cNvPr>
          <p:cNvSpPr/>
          <p:nvPr/>
        </p:nvSpPr>
        <p:spPr>
          <a:xfrm>
            <a:off x="1049898" y="2128923"/>
            <a:ext cx="2527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активируется при повороте аварийного механизма</a:t>
            </a:r>
          </a:p>
        </p:txBody>
      </p:sp>
      <p:sp>
        <p:nvSpPr>
          <p:cNvPr id="77" name="Прямоугольник: скругленные углы 24">
            <a:extLst>
              <a:ext uri="{FF2B5EF4-FFF2-40B4-BE49-F238E27FC236}">
                <a16:creationId xmlns:a16="http://schemas.microsoft.com/office/drawing/2014/main" id="{681ED08D-E671-49D0-87EA-AE176D1F46DD}"/>
              </a:ext>
            </a:extLst>
          </p:cNvPr>
          <p:cNvSpPr/>
          <p:nvPr/>
        </p:nvSpPr>
        <p:spPr bwMode="auto">
          <a:xfrm>
            <a:off x="989429" y="2950707"/>
            <a:ext cx="3427184" cy="666004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53DB9A4-BF15-45FE-B381-EBBBC6F19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6" y="3040750"/>
            <a:ext cx="538820" cy="466764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0310454F-8FA5-4F4B-BF07-12A91549C49E}"/>
              </a:ext>
            </a:extLst>
          </p:cNvPr>
          <p:cNvSpPr/>
          <p:nvPr/>
        </p:nvSpPr>
        <p:spPr>
          <a:xfrm>
            <a:off x="1004057" y="3045849"/>
            <a:ext cx="3412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Механизм эвакуации извлекается из защитного кожуха в автоматическом режиме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B5EF55-F8C5-4861-92C9-5423CA682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07" y="1912445"/>
            <a:ext cx="776454" cy="90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F6E6A9-4BE9-4E0D-B9CD-28351AAC3C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4" b="8189"/>
          <a:stretch/>
        </p:blipFill>
        <p:spPr>
          <a:xfrm>
            <a:off x="4519317" y="2719273"/>
            <a:ext cx="1002229" cy="1128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0" name="Прямоугольник: скругленные углы 24">
            <a:extLst>
              <a:ext uri="{FF2B5EF4-FFF2-40B4-BE49-F238E27FC236}">
                <a16:creationId xmlns:a16="http://schemas.microsoft.com/office/drawing/2014/main" id="{B1DA570E-B0AA-4285-9FFD-68FD4C2868BE}"/>
              </a:ext>
            </a:extLst>
          </p:cNvPr>
          <p:cNvSpPr/>
          <p:nvPr/>
        </p:nvSpPr>
        <p:spPr bwMode="auto">
          <a:xfrm>
            <a:off x="1004057" y="3953440"/>
            <a:ext cx="4538046" cy="666004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F61A31A-2F7F-4228-8B70-8B553928A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82" y="4060774"/>
            <a:ext cx="538820" cy="466764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1E4B521B-C1F0-430E-A599-30B0C2091FD2}"/>
              </a:ext>
            </a:extLst>
          </p:cNvPr>
          <p:cNvSpPr/>
          <p:nvPr/>
        </p:nvSpPr>
        <p:spPr>
          <a:xfrm>
            <a:off x="1018684" y="4048582"/>
            <a:ext cx="4523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Формируется опорная площадка для беспрепятственного и удобного использования эвакуационным выходом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FDAB218-41A5-4980-8B68-A70A110CC1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" b="3060"/>
          <a:stretch/>
        </p:blipFill>
        <p:spPr>
          <a:xfrm>
            <a:off x="5636897" y="3571223"/>
            <a:ext cx="1190297" cy="1404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3" name="Прямоугольник: скругленные углы 24">
            <a:extLst>
              <a:ext uri="{FF2B5EF4-FFF2-40B4-BE49-F238E27FC236}">
                <a16:creationId xmlns:a16="http://schemas.microsoft.com/office/drawing/2014/main" id="{51F2E33A-84E4-425A-85CD-32CB02FE0DEF}"/>
              </a:ext>
            </a:extLst>
          </p:cNvPr>
          <p:cNvSpPr/>
          <p:nvPr/>
        </p:nvSpPr>
        <p:spPr bwMode="auto">
          <a:xfrm>
            <a:off x="1021266" y="5063347"/>
            <a:ext cx="5732592" cy="666004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539DA48F-3ECF-4130-80C6-F83A30127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343" y="5131503"/>
            <a:ext cx="538820" cy="466764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C946039-BCDB-4D42-873B-F7DE820E785C}"/>
              </a:ext>
            </a:extLst>
          </p:cNvPr>
          <p:cNvSpPr/>
          <p:nvPr/>
        </p:nvSpPr>
        <p:spPr>
          <a:xfrm>
            <a:off x="1035270" y="5073183"/>
            <a:ext cx="564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Формируется эвакуационный выход с защитой зоны перехода в спасательный рукав специальной конфигурации, исключающей воздействие открытого огня и повреждение при выходе на полотно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5D29D50-0E15-4CF9-A04E-3EAC87B851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0" r="4704"/>
          <a:stretch/>
        </p:blipFill>
        <p:spPr>
          <a:xfrm>
            <a:off x="6921988" y="4563362"/>
            <a:ext cx="1461538" cy="16659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48D4E-25B3-400A-B876-F7EEB569B0C6}"/>
              </a:ext>
            </a:extLst>
          </p:cNvPr>
          <p:cNvSpPr txBox="1"/>
          <p:nvPr/>
        </p:nvSpPr>
        <p:spPr>
          <a:xfrm>
            <a:off x="433082" y="6409488"/>
            <a:ext cx="6287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ru-RU" sz="1000" dirty="0"/>
              <a:t>- время активации устройства не предусматривает время на разрушение целостности аварийного окна</a:t>
            </a:r>
          </a:p>
        </p:txBody>
      </p:sp>
    </p:spTree>
    <p:extLst>
      <p:ext uri="{BB962C8B-B14F-4D97-AF65-F5344CB8AC3E}">
        <p14:creationId xmlns:p14="http://schemas.microsoft.com/office/powerpoint/2010/main" val="95185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29" name="object 24"/>
          <p:cNvSpPr txBox="1"/>
          <p:nvPr/>
        </p:nvSpPr>
        <p:spPr>
          <a:xfrm>
            <a:off x="-331" y="301066"/>
            <a:ext cx="3149600" cy="304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50"/>
              </a:lnSpc>
              <a:spcBef>
                <a:spcPts val="117"/>
              </a:spcBef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253669" y="191769"/>
            <a:ext cx="577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Испытания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F839CC6-930B-494C-9A6B-C5A072A5F714}"/>
              </a:ext>
            </a:extLst>
          </p:cNvPr>
          <p:cNvSpPr/>
          <p:nvPr/>
        </p:nvSpPr>
        <p:spPr>
          <a:xfrm>
            <a:off x="287627" y="1062293"/>
            <a:ext cx="573973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пуск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надувной э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эвакуационный прошел успешные предварительные, приемочные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квалификационные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испытания:</a:t>
            </a:r>
          </a:p>
          <a:p>
            <a:pPr algn="just">
              <a:spcAft>
                <a:spcPts val="600"/>
              </a:spcAft>
            </a:pPr>
            <a:endParaRPr lang="ru-RU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Wingdings" charset="2"/>
              <a:buChar char="ü"/>
            </a:pPr>
            <a:r>
              <a:rPr lang="ru-RU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Присвоена литера «А»;</a:t>
            </a:r>
          </a:p>
          <a:p>
            <a:pPr>
              <a:spcAft>
                <a:spcPts val="200"/>
              </a:spcAft>
            </a:pPr>
            <a:endParaRPr lang="ru-RU" sz="1600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Wingdings" charset="2"/>
              <a:buChar char="ü"/>
            </a:pPr>
            <a:r>
              <a:rPr lang="ru-RU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стойкость к климатическим и механическим внешним воздействующим факторам в ЗАО НО «ТИВ» (Протокол №ИЦ-733/06-21 от 24 февраля 2021 г.);</a:t>
            </a:r>
          </a:p>
          <a:p>
            <a:pPr algn="just">
              <a:spcAft>
                <a:spcPts val="200"/>
              </a:spcAft>
            </a:pPr>
            <a:endParaRPr lang="ru-RU" sz="1600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200"/>
              </a:spcAft>
              <a:buFont typeface="Wingdings" charset="2"/>
              <a:buChar char="ü"/>
            </a:pPr>
            <a:r>
              <a:rPr lang="ru-RU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соответствие требованиям санитарных правил в ФГУП ВНИИЖГ Роспотребнадзора (Экспертное заключение №102 от 23 октября 2019 г.);</a:t>
            </a:r>
          </a:p>
          <a:p>
            <a:pPr algn="just">
              <a:spcAft>
                <a:spcPts val="200"/>
              </a:spcAft>
            </a:pPr>
            <a:endParaRPr lang="ru-RU" sz="1600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200"/>
              </a:spcAft>
              <a:buFont typeface="Wingdings" charset="2"/>
              <a:buChar char="ü"/>
            </a:pPr>
            <a:r>
              <a:rPr lang="ru-RU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сертифицировано в соответствии с требованиями ТР ЕАЭС 043/2017 (Протокол ИЦ ФГУП «ВНИИПО МЧС РОССИИ №2061/4.4-2021 от 21 июня 2021 г.) и в системе сертификации «РЕГИСТР ПОЖТЕСТ» (Сертификат №ССРП RU.ПБ34.Н.00406,</a:t>
            </a:r>
            <a:r>
              <a:rPr lang="en-US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90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 ИЦ ООО «НТЦ «ПОЖ-АУДИТ»).</a:t>
            </a:r>
            <a:endParaRPr lang="ru-RU" dirty="0">
              <a:solidFill>
                <a:srgbClr val="0090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bject 25"/>
          <p:cNvSpPr/>
          <p:nvPr/>
        </p:nvSpPr>
        <p:spPr>
          <a:xfrm>
            <a:off x="-331" y="833297"/>
            <a:ext cx="8167927" cy="49133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D89B10-1449-44E9-B944-D5E262392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16" y="2395669"/>
            <a:ext cx="1872162" cy="3115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892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10B52-4A5C-4B15-873F-4E30A6C797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8001" r="6600" b="14370"/>
          <a:stretch/>
        </p:blipFill>
        <p:spPr>
          <a:xfrm>
            <a:off x="5779000" y="959877"/>
            <a:ext cx="2390804" cy="320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24">
            <a:extLst>
              <a:ext uri="{FF2B5EF4-FFF2-40B4-BE49-F238E27FC236}">
                <a16:creationId xmlns:a16="http://schemas.microsoft.com/office/drawing/2014/main" id="{E1643992-042E-46EF-B01F-C80EFC5D0768}"/>
              </a:ext>
            </a:extLst>
          </p:cNvPr>
          <p:cNvSpPr/>
          <p:nvPr/>
        </p:nvSpPr>
        <p:spPr bwMode="auto">
          <a:xfrm>
            <a:off x="820747" y="3429772"/>
            <a:ext cx="4926900" cy="863324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C527D32-3C82-4F56-8D9E-C1828623B38B}"/>
              </a:ext>
            </a:extLst>
          </p:cNvPr>
          <p:cNvSpPr/>
          <p:nvPr/>
        </p:nvSpPr>
        <p:spPr>
          <a:xfrm>
            <a:off x="865685" y="3490524"/>
            <a:ext cx="48819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Спуск был принят приемочной комиссией, состоявшейся 07.11.2019 года с участием представителей ОАО «РЖД».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D701E7-1607-4333-92D5-F7C55C7C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7" y="3737115"/>
            <a:ext cx="326990" cy="28326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2450D3B-AB24-4C1E-A405-4C9598F90483}"/>
              </a:ext>
            </a:extLst>
          </p:cNvPr>
          <p:cNvSpPr/>
          <p:nvPr/>
        </p:nvSpPr>
        <p:spPr>
          <a:xfrm>
            <a:off x="913194" y="2249360"/>
            <a:ext cx="4767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Конструкция спуска была согласована с Роспотребнадзором РФ на ЖД транспорте, ФГУП ВНИИЖГ Роспотребнадзора, ОАО «РЖД», ОАО «ТВЗ», ВОИ, ОП «ТМХ Инжиниринг», АО «ФПК».</a:t>
            </a:r>
          </a:p>
        </p:txBody>
      </p:sp>
      <p:sp>
        <p:nvSpPr>
          <p:cNvPr id="9" name="Прямоугольник: скругленные углы 24">
            <a:extLst>
              <a:ext uri="{FF2B5EF4-FFF2-40B4-BE49-F238E27FC236}">
                <a16:creationId xmlns:a16="http://schemas.microsoft.com/office/drawing/2014/main" id="{C7FE7580-225F-4F6D-A92E-F2429BAAAACE}"/>
              </a:ext>
            </a:extLst>
          </p:cNvPr>
          <p:cNvSpPr/>
          <p:nvPr/>
        </p:nvSpPr>
        <p:spPr bwMode="auto">
          <a:xfrm>
            <a:off x="819649" y="2240676"/>
            <a:ext cx="4927998" cy="995921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6C1EFF-9DCF-4B52-873D-BAC91909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4" y="2635533"/>
            <a:ext cx="326990" cy="28326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9EBC6D3-B27C-42ED-BCB8-F4586C74B889}"/>
              </a:ext>
            </a:extLst>
          </p:cNvPr>
          <p:cNvSpPr/>
          <p:nvPr/>
        </p:nvSpPr>
        <p:spPr>
          <a:xfrm>
            <a:off x="154839" y="1122357"/>
            <a:ext cx="5586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С 2019 года поставлено</a:t>
            </a:r>
            <a:r>
              <a:rPr lang="ru-RU" sz="2400" b="1" dirty="0">
                <a:solidFill>
                  <a:srgbClr val="0D91C8"/>
                </a:solidFill>
                <a:latin typeface="Arial"/>
                <a:cs typeface="Arial"/>
              </a:rPr>
              <a:t> более 50 </a:t>
            </a:r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единиц  оборудования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7670BC-2213-440E-9C91-F84021A6655E}"/>
              </a:ext>
            </a:extLst>
          </p:cNvPr>
          <p:cNvSpPr/>
          <p:nvPr/>
        </p:nvSpPr>
        <p:spPr>
          <a:xfrm>
            <a:off x="5998061" y="4261788"/>
            <a:ext cx="225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srgbClr val="00B0F0"/>
                </a:solidFill>
                <a:latin typeface="Arial"/>
                <a:cs typeface="Arial"/>
              </a:rPr>
              <a:t>100 </a:t>
            </a:r>
            <a:r>
              <a:rPr lang="en-US" sz="4800" b="1" dirty="0">
                <a:solidFill>
                  <a:srgbClr val="00B0F0"/>
                </a:solidFill>
                <a:latin typeface="Arial"/>
                <a:cs typeface="Arial"/>
              </a:rPr>
              <a:t>% </a:t>
            </a:r>
            <a:endParaRPr lang="ru-RU" sz="4800" b="1" dirty="0">
              <a:solidFill>
                <a:srgbClr val="00B0F0"/>
              </a:solidFill>
              <a:latin typeface="Arial"/>
              <a:cs typeface="Arial"/>
            </a:endParaRPr>
          </a:p>
          <a:p>
            <a:pPr lvl="0" algn="ctr"/>
            <a:r>
              <a:rPr lang="ru-RU" sz="2400" b="1" dirty="0">
                <a:solidFill>
                  <a:srgbClr val="00B0F0"/>
                </a:solidFill>
                <a:latin typeface="Arial"/>
                <a:cs typeface="Arial"/>
              </a:rPr>
              <a:t>штабных вагонов ТВЗ оснащаются СНЭ</a:t>
            </a:r>
            <a:endParaRPr lang="en-US" sz="3200" b="1" baseline="30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24">
            <a:extLst>
              <a:ext uri="{FF2B5EF4-FFF2-40B4-BE49-F238E27FC236}">
                <a16:creationId xmlns:a16="http://schemas.microsoft.com/office/drawing/2014/main" id="{D8DE3AD5-B4B8-4B44-ADF0-B98688BC39D2}"/>
              </a:ext>
            </a:extLst>
          </p:cNvPr>
          <p:cNvSpPr/>
          <p:nvPr/>
        </p:nvSpPr>
        <p:spPr bwMode="auto">
          <a:xfrm>
            <a:off x="819649" y="4486270"/>
            <a:ext cx="5120503" cy="1191696"/>
          </a:xfrm>
          <a:prstGeom prst="roundRect">
            <a:avLst/>
          </a:prstGeom>
          <a:noFill/>
          <a:ln w="9525" cap="flat" cmpd="sng" algn="ctr">
            <a:solidFill>
              <a:srgbClr val="0090C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77BC49-6C1A-4082-83D7-7A8C3F4BF227}"/>
              </a:ext>
            </a:extLst>
          </p:cNvPr>
          <p:cNvSpPr/>
          <p:nvPr/>
        </p:nvSpPr>
        <p:spPr>
          <a:xfrm>
            <a:off x="865685" y="4508415"/>
            <a:ext cx="4875615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СНЭ получил высокую оценку Всероссийского общества инвалидов (ВОИ). По итогам реализации проекта ВОИ направило благодарственное письмо в адрес АО «ФПК» </a:t>
            </a:r>
          </a:p>
          <a:p>
            <a:pPr algn="just"/>
            <a:r>
              <a:rPr lang="ru-RU" sz="1400" b="1" u="sng" dirty="0">
                <a:solidFill>
                  <a:srgbClr val="0D91C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(Исх. № 13-10 от 26.11.2019 г.)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349C29-238E-4C0D-BC54-253120343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4" y="4897064"/>
            <a:ext cx="326990" cy="28326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2AFA60A-661D-4B97-BC0C-DD339BEBDB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422AF2-32EB-4D65-8703-B819418C8BEB}"/>
              </a:ext>
            </a:extLst>
          </p:cNvPr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E0E914-C649-4354-95A2-5FBC9862EE88}" type="slidenum"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Kelson Sans RU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757575"/>
              </a:solidFill>
              <a:effectLst/>
              <a:uLnTx/>
              <a:uFillTx/>
              <a:latin typeface="Kelson Sans RU"/>
              <a:ea typeface="+mn-ea"/>
              <a:cs typeface="+mn-cs"/>
            </a:endParaRP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45080A85-A62E-4CD7-8695-33B9C639864D}"/>
              </a:ext>
            </a:extLst>
          </p:cNvPr>
          <p:cNvSpPr/>
          <p:nvPr/>
        </p:nvSpPr>
        <p:spPr>
          <a:xfrm>
            <a:off x="0" y="830161"/>
            <a:ext cx="8167596" cy="52269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666E146B-4032-4EDA-BF5E-7687D8DE5E1D}"/>
              </a:ext>
            </a:extLst>
          </p:cNvPr>
          <p:cNvSpPr/>
          <p:nvPr/>
        </p:nvSpPr>
        <p:spPr>
          <a:xfrm>
            <a:off x="7509292" y="0"/>
            <a:ext cx="658304" cy="830161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FCFE46A4-A290-4ACF-8FAF-E8A510D3A9D1}"/>
              </a:ext>
            </a:extLst>
          </p:cNvPr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5C2EE111-0EFD-46F6-9386-8CF59717C3F5}"/>
              </a:ext>
            </a:extLst>
          </p:cNvPr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FF6AEEC6-9B90-4FD4-B10F-E410854C9AE9}"/>
              </a:ext>
            </a:extLst>
          </p:cNvPr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64C4DEA9-B65E-4681-B8CD-6B298686199E}"/>
              </a:ext>
            </a:extLst>
          </p:cNvPr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B4A0E9C7-113E-4399-8B9E-D477C8EE1402}"/>
              </a:ext>
            </a:extLst>
          </p:cNvPr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F0CF4503-D7EF-4B41-A69E-3DD79E4B59C1}"/>
              </a:ext>
            </a:extLst>
          </p:cNvPr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12448ABA-B66D-417A-A469-10063E683DE6}"/>
              </a:ext>
            </a:extLst>
          </p:cNvPr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78313CB7-3AA2-41A7-8881-21D484E43422}"/>
              </a:ext>
            </a:extLst>
          </p:cNvPr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0FE6D417-D5D8-4FBE-BF98-6F3DF3AADBA8}"/>
              </a:ext>
            </a:extLst>
          </p:cNvPr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5B129751-FC3A-45B6-9F01-1D148C0B4B75}"/>
              </a:ext>
            </a:extLst>
          </p:cNvPr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A88A2C88-1B67-4897-A73D-FEA4250181CD}"/>
              </a:ext>
            </a:extLst>
          </p:cNvPr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54668397-89F4-459E-B35C-B4275FC01FB0}"/>
              </a:ext>
            </a:extLst>
          </p:cNvPr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111AB798-F10B-4954-88A0-2AE48C25CC90}"/>
              </a:ext>
            </a:extLst>
          </p:cNvPr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7F7F25A4-B2D1-4826-B3E5-170E4D238714}"/>
              </a:ext>
            </a:extLst>
          </p:cNvPr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6">
            <a:extLst>
              <a:ext uri="{FF2B5EF4-FFF2-40B4-BE49-F238E27FC236}">
                <a16:creationId xmlns:a16="http://schemas.microsoft.com/office/drawing/2014/main" id="{DD7C9298-7346-4C23-B5A1-3505762526D9}"/>
              </a:ext>
            </a:extLst>
          </p:cNvPr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7">
            <a:extLst>
              <a:ext uri="{FF2B5EF4-FFF2-40B4-BE49-F238E27FC236}">
                <a16:creationId xmlns:a16="http://schemas.microsoft.com/office/drawing/2014/main" id="{82885DB6-D359-4806-B271-D9EE7CE14C2F}"/>
              </a:ext>
            </a:extLst>
          </p:cNvPr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C52FD98F-B525-4382-8648-B985F722B040}"/>
              </a:ext>
            </a:extLst>
          </p:cNvPr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9">
            <a:extLst>
              <a:ext uri="{FF2B5EF4-FFF2-40B4-BE49-F238E27FC236}">
                <a16:creationId xmlns:a16="http://schemas.microsoft.com/office/drawing/2014/main" id="{0268195E-9567-4F0F-8BF9-4318C454A2A9}"/>
              </a:ext>
            </a:extLst>
          </p:cNvPr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0">
            <a:extLst>
              <a:ext uri="{FF2B5EF4-FFF2-40B4-BE49-F238E27FC236}">
                <a16:creationId xmlns:a16="http://schemas.microsoft.com/office/drawing/2014/main" id="{BE4DEB44-D6A6-46BA-B3C5-23FD3D1B6CC3}"/>
              </a:ext>
            </a:extLst>
          </p:cNvPr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1">
            <a:extLst>
              <a:ext uri="{FF2B5EF4-FFF2-40B4-BE49-F238E27FC236}">
                <a16:creationId xmlns:a16="http://schemas.microsoft.com/office/drawing/2014/main" id="{1DE6A4ED-55F4-432C-825E-942D7A0687B1}"/>
              </a:ext>
            </a:extLst>
          </p:cNvPr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D59E5E3F-D204-422E-9286-BBF88776D17C}"/>
              </a:ext>
            </a:extLst>
          </p:cNvPr>
          <p:cNvSpPr/>
          <p:nvPr/>
        </p:nvSpPr>
        <p:spPr>
          <a:xfrm>
            <a:off x="253669" y="191769"/>
            <a:ext cx="577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Опыт применения 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: вниз 44">
            <a:extLst>
              <a:ext uri="{FF2B5EF4-FFF2-40B4-BE49-F238E27FC236}">
                <a16:creationId xmlns:a16="http://schemas.microsoft.com/office/drawing/2014/main" id="{C3C9E7CD-7246-4154-B469-C56625CEF1F5}"/>
              </a:ext>
            </a:extLst>
          </p:cNvPr>
          <p:cNvSpPr/>
          <p:nvPr/>
        </p:nvSpPr>
        <p:spPr>
          <a:xfrm>
            <a:off x="1763688" y="5769513"/>
            <a:ext cx="288032" cy="930288"/>
          </a:xfrm>
          <a:prstGeom prst="downArrow">
            <a:avLst/>
          </a:prstGeom>
          <a:solidFill>
            <a:srgbClr val="7ECEF6"/>
          </a:solidFill>
          <a:ln>
            <a:solidFill>
              <a:srgbClr val="0D91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15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9" t="964" r="5746" b="1798"/>
          <a:stretch/>
        </p:blipFill>
        <p:spPr>
          <a:xfrm>
            <a:off x="8464330" y="0"/>
            <a:ext cx="695247" cy="6858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651855" y="4675531"/>
            <a:ext cx="320195" cy="40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4E0E914-C649-4354-95A2-5FBC9862EE88}" type="slidenum">
              <a:rPr lang="ru-RU" sz="2000" smtClean="0">
                <a:solidFill>
                  <a:srgbClr val="757575"/>
                </a:solidFill>
              </a:rPr>
              <a:t>9</a:t>
            </a:fld>
            <a:endParaRPr lang="ru-RU" sz="2000" dirty="0">
              <a:solidFill>
                <a:srgbClr val="75757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6D0D29-51A0-45FD-A5BE-AFA6E64BC082}"/>
              </a:ext>
            </a:extLst>
          </p:cNvPr>
          <p:cNvSpPr txBox="1"/>
          <p:nvPr/>
        </p:nvSpPr>
        <p:spPr>
          <a:xfrm>
            <a:off x="412115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DBD1D-342B-4FC8-B53B-9516FC63FFEF}"/>
              </a:ext>
            </a:extLst>
          </p:cNvPr>
          <p:cNvSpPr txBox="1"/>
          <p:nvPr/>
        </p:nvSpPr>
        <p:spPr>
          <a:xfrm>
            <a:off x="99726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5C71C9-9489-4B21-9514-8DB094141508}"/>
              </a:ext>
            </a:extLst>
          </p:cNvPr>
          <p:cNvSpPr/>
          <p:nvPr/>
        </p:nvSpPr>
        <p:spPr>
          <a:xfrm>
            <a:off x="253669" y="191769"/>
            <a:ext cx="577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363435"/>
                </a:solidFill>
                <a:latin typeface="Arial"/>
                <a:cs typeface="Arial"/>
              </a:rPr>
              <a:t>Благодарственное письмо </a:t>
            </a:r>
            <a:r>
              <a:rPr lang="ru-RU" sz="2400" b="1" dirty="0">
                <a:solidFill>
                  <a:srgbClr val="363435"/>
                </a:solidFill>
                <a:latin typeface="Arial"/>
                <a:cs typeface="Arial"/>
              </a:rPr>
              <a:t>от </a:t>
            </a:r>
            <a:r>
              <a:rPr lang="en-US" sz="2400" b="1" dirty="0">
                <a:solidFill>
                  <a:srgbClr val="363435"/>
                </a:solidFill>
                <a:latin typeface="Arial"/>
                <a:cs typeface="Arial"/>
              </a:rPr>
              <a:t>ВОИ</a:t>
            </a:r>
            <a:endParaRPr lang="en-US" sz="32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5"/>
          <p:cNvSpPr/>
          <p:nvPr/>
        </p:nvSpPr>
        <p:spPr>
          <a:xfrm>
            <a:off x="0" y="828865"/>
            <a:ext cx="8167596" cy="53565"/>
          </a:xfrm>
          <a:custGeom>
            <a:avLst/>
            <a:gdLst/>
            <a:ahLst/>
            <a:cxnLst/>
            <a:rect l="l" t="t" r="r" b="b"/>
            <a:pathLst>
              <a:path w="9118803">
                <a:moveTo>
                  <a:pt x="0" y="0"/>
                </a:moveTo>
                <a:lnTo>
                  <a:pt x="9118803" y="0"/>
                </a:lnTo>
              </a:path>
            </a:pathLst>
          </a:custGeom>
          <a:ln w="25400">
            <a:solidFill>
              <a:srgbClr val="1793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1"/>
          <p:cNvSpPr/>
          <p:nvPr/>
        </p:nvSpPr>
        <p:spPr>
          <a:xfrm>
            <a:off x="7509292" y="0"/>
            <a:ext cx="658304" cy="833297"/>
          </a:xfrm>
          <a:custGeom>
            <a:avLst/>
            <a:gdLst/>
            <a:ahLst/>
            <a:cxnLst/>
            <a:rect l="l" t="t" r="r" b="b"/>
            <a:pathLst>
              <a:path w="658304" h="833297">
                <a:moveTo>
                  <a:pt x="658304" y="0"/>
                </a:moveTo>
                <a:lnTo>
                  <a:pt x="0" y="0"/>
                </a:lnTo>
                <a:lnTo>
                  <a:pt x="0" y="833297"/>
                </a:lnTo>
                <a:lnTo>
                  <a:pt x="658304" y="833297"/>
                </a:lnTo>
                <a:lnTo>
                  <a:pt x="658304" y="0"/>
                </a:lnTo>
                <a:close/>
              </a:path>
            </a:pathLst>
          </a:custGeom>
          <a:solidFill>
            <a:srgbClr val="1993C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22"/>
          <p:cNvSpPr/>
          <p:nvPr/>
        </p:nvSpPr>
        <p:spPr>
          <a:xfrm>
            <a:off x="7611192" y="477488"/>
            <a:ext cx="156692" cy="192464"/>
          </a:xfrm>
          <a:custGeom>
            <a:avLst/>
            <a:gdLst/>
            <a:ahLst/>
            <a:cxnLst/>
            <a:rect l="l" t="t" r="r" b="b"/>
            <a:pathLst>
              <a:path w="156692" h="192464">
                <a:moveTo>
                  <a:pt x="52152" y="106937"/>
                </a:moveTo>
                <a:lnTo>
                  <a:pt x="52146" y="15201"/>
                </a:lnTo>
                <a:lnTo>
                  <a:pt x="140601" y="15201"/>
                </a:lnTo>
                <a:lnTo>
                  <a:pt x="140601" y="191770"/>
                </a:lnTo>
                <a:lnTo>
                  <a:pt x="156692" y="191770"/>
                </a:lnTo>
                <a:lnTo>
                  <a:pt x="156692" y="0"/>
                </a:lnTo>
                <a:lnTo>
                  <a:pt x="35979" y="0"/>
                </a:lnTo>
                <a:lnTo>
                  <a:pt x="36164" y="115526"/>
                </a:lnTo>
                <a:lnTo>
                  <a:pt x="35654" y="130071"/>
                </a:lnTo>
                <a:lnTo>
                  <a:pt x="33866" y="144411"/>
                </a:lnTo>
                <a:lnTo>
                  <a:pt x="30136" y="157406"/>
                </a:lnTo>
                <a:lnTo>
                  <a:pt x="23801" y="167916"/>
                </a:lnTo>
                <a:lnTo>
                  <a:pt x="14197" y="174801"/>
                </a:lnTo>
                <a:lnTo>
                  <a:pt x="660" y="176923"/>
                </a:lnTo>
                <a:lnTo>
                  <a:pt x="0" y="192430"/>
                </a:lnTo>
                <a:lnTo>
                  <a:pt x="4811" y="192464"/>
                </a:lnTo>
                <a:lnTo>
                  <a:pt x="19473" y="189918"/>
                </a:lnTo>
                <a:lnTo>
                  <a:pt x="30751" y="183717"/>
                </a:lnTo>
                <a:lnTo>
                  <a:pt x="39086" y="174526"/>
                </a:lnTo>
                <a:lnTo>
                  <a:pt x="44923" y="163008"/>
                </a:lnTo>
                <a:lnTo>
                  <a:pt x="48705" y="149826"/>
                </a:lnTo>
                <a:lnTo>
                  <a:pt x="50875" y="135645"/>
                </a:lnTo>
                <a:lnTo>
                  <a:pt x="51877" y="121127"/>
                </a:lnTo>
                <a:lnTo>
                  <a:pt x="52152" y="10693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23"/>
          <p:cNvSpPr/>
          <p:nvPr/>
        </p:nvSpPr>
        <p:spPr>
          <a:xfrm>
            <a:off x="7787570" y="477483"/>
            <a:ext cx="122453" cy="191770"/>
          </a:xfrm>
          <a:custGeom>
            <a:avLst/>
            <a:gdLst/>
            <a:ahLst/>
            <a:cxnLst/>
            <a:rect l="l" t="t" r="r" b="b"/>
            <a:pathLst>
              <a:path w="122453" h="191770">
                <a:moveTo>
                  <a:pt x="53136" y="191770"/>
                </a:moveTo>
                <a:lnTo>
                  <a:pt x="69316" y="191770"/>
                </a:lnTo>
                <a:lnTo>
                  <a:pt x="69316" y="15189"/>
                </a:lnTo>
                <a:lnTo>
                  <a:pt x="122453" y="15189"/>
                </a:lnTo>
                <a:lnTo>
                  <a:pt x="122453" y="0"/>
                </a:lnTo>
                <a:lnTo>
                  <a:pt x="0" y="0"/>
                </a:lnTo>
                <a:lnTo>
                  <a:pt x="0" y="15189"/>
                </a:lnTo>
                <a:lnTo>
                  <a:pt x="53136" y="15189"/>
                </a:lnTo>
                <a:lnTo>
                  <a:pt x="53136" y="19177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24"/>
          <p:cNvSpPr/>
          <p:nvPr/>
        </p:nvSpPr>
        <p:spPr>
          <a:xfrm>
            <a:off x="7929169" y="475174"/>
            <a:ext cx="121132" cy="196392"/>
          </a:xfrm>
          <a:custGeom>
            <a:avLst/>
            <a:gdLst/>
            <a:ahLst/>
            <a:cxnLst/>
            <a:rect l="l" t="t" r="r" b="b"/>
            <a:pathLst>
              <a:path w="121132" h="196392">
                <a:moveTo>
                  <a:pt x="17655" y="13987"/>
                </a:moveTo>
                <a:lnTo>
                  <a:pt x="9931" y="23828"/>
                </a:lnTo>
                <a:lnTo>
                  <a:pt x="4413" y="36676"/>
                </a:lnTo>
                <a:lnTo>
                  <a:pt x="1103" y="52755"/>
                </a:lnTo>
                <a:lnTo>
                  <a:pt x="0" y="72288"/>
                </a:lnTo>
                <a:lnTo>
                  <a:pt x="0" y="123443"/>
                </a:lnTo>
                <a:lnTo>
                  <a:pt x="251" y="133406"/>
                </a:lnTo>
                <a:lnTo>
                  <a:pt x="2334" y="151193"/>
                </a:lnTo>
                <a:lnTo>
                  <a:pt x="6555" y="165751"/>
                </a:lnTo>
                <a:lnTo>
                  <a:pt x="12952" y="177260"/>
                </a:lnTo>
                <a:lnTo>
                  <a:pt x="21563" y="185899"/>
                </a:lnTo>
                <a:lnTo>
                  <a:pt x="32427" y="191848"/>
                </a:lnTo>
                <a:lnTo>
                  <a:pt x="45580" y="195286"/>
                </a:lnTo>
                <a:lnTo>
                  <a:pt x="61061" y="196392"/>
                </a:lnTo>
                <a:lnTo>
                  <a:pt x="72591" y="195809"/>
                </a:lnTo>
                <a:lnTo>
                  <a:pt x="87479" y="192754"/>
                </a:lnTo>
                <a:lnTo>
                  <a:pt x="99631" y="187039"/>
                </a:lnTo>
                <a:lnTo>
                  <a:pt x="109058" y="178619"/>
                </a:lnTo>
                <a:lnTo>
                  <a:pt x="115775" y="167445"/>
                </a:lnTo>
                <a:lnTo>
                  <a:pt x="119795" y="153472"/>
                </a:lnTo>
                <a:lnTo>
                  <a:pt x="121132" y="136651"/>
                </a:lnTo>
                <a:lnTo>
                  <a:pt x="105625" y="136651"/>
                </a:lnTo>
                <a:lnTo>
                  <a:pt x="104437" y="150668"/>
                </a:lnTo>
                <a:lnTo>
                  <a:pt x="100524" y="163221"/>
                </a:lnTo>
                <a:lnTo>
                  <a:pt x="92761" y="172500"/>
                </a:lnTo>
                <a:lnTo>
                  <a:pt x="79992" y="178252"/>
                </a:lnTo>
                <a:lnTo>
                  <a:pt x="61061" y="180225"/>
                </a:lnTo>
                <a:lnTo>
                  <a:pt x="48219" y="179303"/>
                </a:lnTo>
                <a:lnTo>
                  <a:pt x="35044" y="175110"/>
                </a:lnTo>
                <a:lnTo>
                  <a:pt x="25943" y="167433"/>
                </a:lnTo>
                <a:lnTo>
                  <a:pt x="20256" y="156169"/>
                </a:lnTo>
                <a:lnTo>
                  <a:pt x="17327" y="141214"/>
                </a:lnTo>
                <a:lnTo>
                  <a:pt x="16497" y="122466"/>
                </a:lnTo>
                <a:lnTo>
                  <a:pt x="16497" y="72288"/>
                </a:lnTo>
                <a:lnTo>
                  <a:pt x="17079" y="57667"/>
                </a:lnTo>
                <a:lnTo>
                  <a:pt x="19890" y="41797"/>
                </a:lnTo>
                <a:lnTo>
                  <a:pt x="25409" y="29908"/>
                </a:lnTo>
                <a:lnTo>
                  <a:pt x="34052" y="21740"/>
                </a:lnTo>
                <a:lnTo>
                  <a:pt x="46238" y="17031"/>
                </a:lnTo>
                <a:lnTo>
                  <a:pt x="62382" y="15519"/>
                </a:lnTo>
                <a:lnTo>
                  <a:pt x="74128" y="16318"/>
                </a:lnTo>
                <a:lnTo>
                  <a:pt x="88715" y="21014"/>
                </a:lnTo>
                <a:lnTo>
                  <a:pt x="97943" y="29455"/>
                </a:lnTo>
                <a:lnTo>
                  <a:pt x="102972" y="41114"/>
                </a:lnTo>
                <a:lnTo>
                  <a:pt x="104965" y="55460"/>
                </a:lnTo>
                <a:lnTo>
                  <a:pt x="120472" y="55460"/>
                </a:lnTo>
                <a:lnTo>
                  <a:pt x="120117" y="49970"/>
                </a:lnTo>
                <a:lnTo>
                  <a:pt x="117644" y="34801"/>
                </a:lnTo>
                <a:lnTo>
                  <a:pt x="112802" y="22336"/>
                </a:lnTo>
                <a:lnTo>
                  <a:pt x="105224" y="12599"/>
                </a:lnTo>
                <a:lnTo>
                  <a:pt x="94540" y="5615"/>
                </a:lnTo>
                <a:lnTo>
                  <a:pt x="80382" y="1407"/>
                </a:lnTo>
                <a:lnTo>
                  <a:pt x="62382" y="0"/>
                </a:lnTo>
                <a:lnTo>
                  <a:pt x="54075" y="273"/>
                </a:lnTo>
                <a:lnTo>
                  <a:pt x="39727" y="2433"/>
                </a:lnTo>
                <a:lnTo>
                  <a:pt x="27587" y="6930"/>
                </a:lnTo>
                <a:lnTo>
                  <a:pt x="17655" y="1398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25"/>
          <p:cNvSpPr/>
          <p:nvPr/>
        </p:nvSpPr>
        <p:spPr>
          <a:xfrm>
            <a:off x="7611690" y="699616"/>
            <a:ext cx="27381" cy="39712"/>
          </a:xfrm>
          <a:custGeom>
            <a:avLst/>
            <a:gdLst/>
            <a:ahLst/>
            <a:cxnLst/>
            <a:rect l="l" t="t" r="r" b="b"/>
            <a:pathLst>
              <a:path w="27381" h="39712">
                <a:moveTo>
                  <a:pt x="22529" y="39001"/>
                </a:moveTo>
                <a:lnTo>
                  <a:pt x="27381" y="39001"/>
                </a:lnTo>
                <a:lnTo>
                  <a:pt x="27381" y="0"/>
                </a:lnTo>
                <a:lnTo>
                  <a:pt x="7175" y="0"/>
                </a:lnTo>
                <a:lnTo>
                  <a:pt x="7023" y="20256"/>
                </a:lnTo>
                <a:lnTo>
                  <a:pt x="6972" y="28143"/>
                </a:lnTo>
                <a:lnTo>
                  <a:pt x="7327" y="34963"/>
                </a:lnTo>
                <a:lnTo>
                  <a:pt x="0" y="34505"/>
                </a:lnTo>
                <a:lnTo>
                  <a:pt x="0" y="39154"/>
                </a:lnTo>
                <a:lnTo>
                  <a:pt x="11468" y="39712"/>
                </a:lnTo>
                <a:lnTo>
                  <a:pt x="11722" y="31724"/>
                </a:lnTo>
                <a:lnTo>
                  <a:pt x="11772" y="20358"/>
                </a:lnTo>
                <a:lnTo>
                  <a:pt x="11925" y="4546"/>
                </a:lnTo>
                <a:lnTo>
                  <a:pt x="22529" y="4546"/>
                </a:lnTo>
                <a:lnTo>
                  <a:pt x="22529" y="390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26"/>
          <p:cNvSpPr/>
          <p:nvPr/>
        </p:nvSpPr>
        <p:spPr>
          <a:xfrm>
            <a:off x="7650279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27"/>
          <p:cNvSpPr/>
          <p:nvPr/>
        </p:nvSpPr>
        <p:spPr>
          <a:xfrm>
            <a:off x="7680235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28"/>
          <p:cNvSpPr/>
          <p:nvPr/>
        </p:nvSpPr>
        <p:spPr>
          <a:xfrm>
            <a:off x="7706201" y="699869"/>
            <a:ext cx="20967" cy="38747"/>
          </a:xfrm>
          <a:custGeom>
            <a:avLst/>
            <a:gdLst/>
            <a:ahLst/>
            <a:cxnLst/>
            <a:rect l="l" t="t" r="r" b="b"/>
            <a:pathLst>
              <a:path w="20967" h="38747">
                <a:moveTo>
                  <a:pt x="12890" y="4445"/>
                </a:moveTo>
                <a:lnTo>
                  <a:pt x="20967" y="4445"/>
                </a:lnTo>
                <a:lnTo>
                  <a:pt x="20967" y="0"/>
                </a:lnTo>
                <a:lnTo>
                  <a:pt x="0" y="0"/>
                </a:lnTo>
                <a:lnTo>
                  <a:pt x="0" y="4445"/>
                </a:lnTo>
                <a:lnTo>
                  <a:pt x="8089" y="4445"/>
                </a:lnTo>
                <a:lnTo>
                  <a:pt x="8089" y="38747"/>
                </a:lnTo>
                <a:lnTo>
                  <a:pt x="12890" y="38747"/>
                </a:lnTo>
                <a:lnTo>
                  <a:pt x="12890" y="444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29"/>
          <p:cNvSpPr/>
          <p:nvPr/>
        </p:nvSpPr>
        <p:spPr>
          <a:xfrm>
            <a:off x="7735300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7763596" y="699771"/>
            <a:ext cx="25565" cy="38849"/>
          </a:xfrm>
          <a:custGeom>
            <a:avLst/>
            <a:gdLst/>
            <a:ahLst/>
            <a:cxnLst/>
            <a:rect l="l" t="t" r="r" b="b"/>
            <a:pathLst>
              <a:path w="25565" h="38849">
                <a:moveTo>
                  <a:pt x="0" y="38849"/>
                </a:moveTo>
                <a:lnTo>
                  <a:pt x="5003" y="38849"/>
                </a:lnTo>
                <a:lnTo>
                  <a:pt x="6972" y="31622"/>
                </a:lnTo>
                <a:lnTo>
                  <a:pt x="18643" y="31622"/>
                </a:lnTo>
                <a:lnTo>
                  <a:pt x="17373" y="27076"/>
                </a:lnTo>
                <a:lnTo>
                  <a:pt x="8178" y="27076"/>
                </a:lnTo>
                <a:lnTo>
                  <a:pt x="10350" y="0"/>
                </a:lnTo>
                <a:lnTo>
                  <a:pt x="0" y="38849"/>
                </a:lnTo>
                <a:close/>
              </a:path>
              <a:path w="25565" h="38849">
                <a:moveTo>
                  <a:pt x="25565" y="38849"/>
                </a:moveTo>
                <a:lnTo>
                  <a:pt x="15252" y="0"/>
                </a:lnTo>
                <a:lnTo>
                  <a:pt x="10350" y="0"/>
                </a:lnTo>
                <a:lnTo>
                  <a:pt x="8178" y="27076"/>
                </a:lnTo>
                <a:lnTo>
                  <a:pt x="10147" y="18948"/>
                </a:lnTo>
                <a:lnTo>
                  <a:pt x="12776" y="6261"/>
                </a:lnTo>
                <a:lnTo>
                  <a:pt x="15354" y="18795"/>
                </a:lnTo>
                <a:lnTo>
                  <a:pt x="17373" y="27076"/>
                </a:lnTo>
                <a:lnTo>
                  <a:pt x="18643" y="31622"/>
                </a:lnTo>
                <a:lnTo>
                  <a:pt x="20612" y="38849"/>
                </a:lnTo>
                <a:lnTo>
                  <a:pt x="25565" y="388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31"/>
          <p:cNvSpPr/>
          <p:nvPr/>
        </p:nvSpPr>
        <p:spPr>
          <a:xfrm>
            <a:off x="7797341" y="699771"/>
            <a:ext cx="22733" cy="38900"/>
          </a:xfrm>
          <a:custGeom>
            <a:avLst/>
            <a:gdLst/>
            <a:ahLst/>
            <a:cxnLst/>
            <a:rect l="l" t="t" r="r" b="b"/>
            <a:pathLst>
              <a:path w="22732" h="38900">
                <a:moveTo>
                  <a:pt x="22733" y="0"/>
                </a:moveTo>
                <a:lnTo>
                  <a:pt x="17932" y="0"/>
                </a:lnTo>
                <a:lnTo>
                  <a:pt x="17932" y="17932"/>
                </a:lnTo>
                <a:lnTo>
                  <a:pt x="4902" y="17932"/>
                </a:lnTo>
                <a:lnTo>
                  <a:pt x="4902" y="0"/>
                </a:lnTo>
                <a:lnTo>
                  <a:pt x="0" y="0"/>
                </a:lnTo>
                <a:lnTo>
                  <a:pt x="0" y="38900"/>
                </a:lnTo>
                <a:lnTo>
                  <a:pt x="4902" y="38900"/>
                </a:lnTo>
                <a:lnTo>
                  <a:pt x="4902" y="22529"/>
                </a:lnTo>
                <a:lnTo>
                  <a:pt x="17932" y="22529"/>
                </a:lnTo>
                <a:lnTo>
                  <a:pt x="17932" y="38849"/>
                </a:lnTo>
                <a:lnTo>
                  <a:pt x="22733" y="38849"/>
                </a:lnTo>
                <a:lnTo>
                  <a:pt x="2273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32"/>
          <p:cNvSpPr/>
          <p:nvPr/>
        </p:nvSpPr>
        <p:spPr>
          <a:xfrm>
            <a:off x="7830733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97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33"/>
          <p:cNvSpPr/>
          <p:nvPr/>
        </p:nvSpPr>
        <p:spPr>
          <a:xfrm>
            <a:off x="7864732" y="699312"/>
            <a:ext cx="24599" cy="39560"/>
          </a:xfrm>
          <a:custGeom>
            <a:avLst/>
            <a:gdLst/>
            <a:ahLst/>
            <a:cxnLst/>
            <a:rect l="l" t="t" r="r" b="b"/>
            <a:pathLst>
              <a:path w="24599" h="39560">
                <a:moveTo>
                  <a:pt x="5651" y="4495"/>
                </a:moveTo>
                <a:lnTo>
                  <a:pt x="18884" y="4495"/>
                </a:lnTo>
                <a:lnTo>
                  <a:pt x="19850" y="6616"/>
                </a:lnTo>
                <a:lnTo>
                  <a:pt x="19900" y="11315"/>
                </a:lnTo>
                <a:lnTo>
                  <a:pt x="24599" y="11315"/>
                </a:lnTo>
                <a:lnTo>
                  <a:pt x="24498" y="3784"/>
                </a:lnTo>
                <a:lnTo>
                  <a:pt x="22529" y="0"/>
                </a:lnTo>
                <a:lnTo>
                  <a:pt x="2019" y="0"/>
                </a:lnTo>
                <a:lnTo>
                  <a:pt x="0" y="4597"/>
                </a:lnTo>
                <a:lnTo>
                  <a:pt x="0" y="34912"/>
                </a:lnTo>
                <a:lnTo>
                  <a:pt x="1054" y="39560"/>
                </a:lnTo>
                <a:lnTo>
                  <a:pt x="23787" y="39560"/>
                </a:lnTo>
                <a:lnTo>
                  <a:pt x="24599" y="34912"/>
                </a:lnTo>
                <a:lnTo>
                  <a:pt x="24599" y="27381"/>
                </a:lnTo>
                <a:lnTo>
                  <a:pt x="20002" y="27381"/>
                </a:lnTo>
                <a:lnTo>
                  <a:pt x="20002" y="33553"/>
                </a:lnTo>
                <a:lnTo>
                  <a:pt x="18986" y="35013"/>
                </a:lnTo>
                <a:lnTo>
                  <a:pt x="5854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51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34"/>
          <p:cNvSpPr/>
          <p:nvPr/>
        </p:nvSpPr>
        <p:spPr>
          <a:xfrm>
            <a:off x="7899286" y="699615"/>
            <a:ext cx="20916" cy="39001"/>
          </a:xfrm>
          <a:custGeom>
            <a:avLst/>
            <a:gdLst/>
            <a:ahLst/>
            <a:cxnLst/>
            <a:rect l="l" t="t" r="r" b="b"/>
            <a:pathLst>
              <a:path w="20916" h="39001">
                <a:moveTo>
                  <a:pt x="4787" y="34505"/>
                </a:moveTo>
                <a:lnTo>
                  <a:pt x="4787" y="20459"/>
                </a:lnTo>
                <a:lnTo>
                  <a:pt x="18237" y="20459"/>
                </a:lnTo>
                <a:lnTo>
                  <a:pt x="18237" y="15963"/>
                </a:lnTo>
                <a:lnTo>
                  <a:pt x="4787" y="15963"/>
                </a:lnTo>
                <a:lnTo>
                  <a:pt x="4787" y="4241"/>
                </a:lnTo>
                <a:lnTo>
                  <a:pt x="19646" y="4241"/>
                </a:lnTo>
                <a:lnTo>
                  <a:pt x="19646" y="0"/>
                </a:lnTo>
                <a:lnTo>
                  <a:pt x="0" y="0"/>
                </a:lnTo>
                <a:lnTo>
                  <a:pt x="0" y="39001"/>
                </a:lnTo>
                <a:lnTo>
                  <a:pt x="20916" y="39001"/>
                </a:lnTo>
                <a:lnTo>
                  <a:pt x="20916" y="34505"/>
                </a:lnTo>
                <a:lnTo>
                  <a:pt x="4787" y="3450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35"/>
          <p:cNvSpPr/>
          <p:nvPr/>
        </p:nvSpPr>
        <p:spPr>
          <a:xfrm>
            <a:off x="7929785" y="699615"/>
            <a:ext cx="21526" cy="39052"/>
          </a:xfrm>
          <a:custGeom>
            <a:avLst/>
            <a:gdLst/>
            <a:ahLst/>
            <a:cxnLst/>
            <a:rect l="l" t="t" r="r" b="b"/>
            <a:pathLst>
              <a:path w="21526" h="39052">
                <a:moveTo>
                  <a:pt x="16725" y="20205"/>
                </a:moveTo>
                <a:lnTo>
                  <a:pt x="14757" y="21526"/>
                </a:lnTo>
                <a:lnTo>
                  <a:pt x="4800" y="21526"/>
                </a:lnTo>
                <a:lnTo>
                  <a:pt x="4800" y="4546"/>
                </a:lnTo>
                <a:lnTo>
                  <a:pt x="0" y="50"/>
                </a:lnTo>
                <a:lnTo>
                  <a:pt x="0" y="39052"/>
                </a:lnTo>
                <a:lnTo>
                  <a:pt x="4800" y="39052"/>
                </a:lnTo>
                <a:lnTo>
                  <a:pt x="4800" y="26123"/>
                </a:lnTo>
                <a:lnTo>
                  <a:pt x="18453" y="26123"/>
                </a:lnTo>
                <a:lnTo>
                  <a:pt x="16725" y="20205"/>
                </a:lnTo>
                <a:close/>
              </a:path>
              <a:path w="21526" h="39052">
                <a:moveTo>
                  <a:pt x="4800" y="4546"/>
                </a:moveTo>
                <a:lnTo>
                  <a:pt x="10464" y="4546"/>
                </a:lnTo>
                <a:lnTo>
                  <a:pt x="14757" y="4800"/>
                </a:lnTo>
                <a:lnTo>
                  <a:pt x="16725" y="5257"/>
                </a:lnTo>
                <a:lnTo>
                  <a:pt x="16725" y="20205"/>
                </a:lnTo>
                <a:lnTo>
                  <a:pt x="18453" y="26123"/>
                </a:lnTo>
                <a:lnTo>
                  <a:pt x="21526" y="22885"/>
                </a:lnTo>
                <a:lnTo>
                  <a:pt x="21526" y="2781"/>
                </a:lnTo>
                <a:lnTo>
                  <a:pt x="17284" y="0"/>
                </a:lnTo>
                <a:lnTo>
                  <a:pt x="0" y="50"/>
                </a:lnTo>
                <a:lnTo>
                  <a:pt x="4800" y="45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36"/>
          <p:cNvSpPr/>
          <p:nvPr/>
        </p:nvSpPr>
        <p:spPr>
          <a:xfrm>
            <a:off x="7960655" y="699615"/>
            <a:ext cx="18084" cy="39001"/>
          </a:xfrm>
          <a:custGeom>
            <a:avLst/>
            <a:gdLst/>
            <a:ahLst/>
            <a:cxnLst/>
            <a:rect l="l" t="t" r="r" b="b"/>
            <a:pathLst>
              <a:path w="18084" h="39001">
                <a:moveTo>
                  <a:pt x="4800" y="16065"/>
                </a:moveTo>
                <a:lnTo>
                  <a:pt x="4902" y="20713"/>
                </a:lnTo>
                <a:lnTo>
                  <a:pt x="14909" y="20713"/>
                </a:lnTo>
                <a:lnTo>
                  <a:pt x="15417" y="12979"/>
                </a:lnTo>
                <a:lnTo>
                  <a:pt x="13893" y="16065"/>
                </a:lnTo>
                <a:lnTo>
                  <a:pt x="4800" y="16065"/>
                </a:lnTo>
                <a:close/>
              </a:path>
              <a:path w="18084" h="39001">
                <a:moveTo>
                  <a:pt x="18084" y="39001"/>
                </a:moveTo>
                <a:lnTo>
                  <a:pt x="17792" y="27076"/>
                </a:lnTo>
                <a:lnTo>
                  <a:pt x="17792" y="31572"/>
                </a:lnTo>
                <a:lnTo>
                  <a:pt x="16065" y="34404"/>
                </a:lnTo>
                <a:lnTo>
                  <a:pt x="10210" y="34404"/>
                </a:lnTo>
                <a:lnTo>
                  <a:pt x="10109" y="39001"/>
                </a:lnTo>
                <a:lnTo>
                  <a:pt x="18084" y="39001"/>
                </a:lnTo>
                <a:close/>
              </a:path>
              <a:path w="18084" h="39001">
                <a:moveTo>
                  <a:pt x="22733" y="27025"/>
                </a:moveTo>
                <a:lnTo>
                  <a:pt x="22682" y="22072"/>
                </a:lnTo>
                <a:lnTo>
                  <a:pt x="20561" y="18643"/>
                </a:lnTo>
                <a:lnTo>
                  <a:pt x="15659" y="17627"/>
                </a:lnTo>
                <a:lnTo>
                  <a:pt x="18999" y="16319"/>
                </a:lnTo>
                <a:lnTo>
                  <a:pt x="20307" y="13284"/>
                </a:lnTo>
                <a:lnTo>
                  <a:pt x="20154" y="4089"/>
                </a:lnTo>
                <a:lnTo>
                  <a:pt x="17437" y="0"/>
                </a:lnTo>
                <a:lnTo>
                  <a:pt x="0" y="0"/>
                </a:lnTo>
                <a:lnTo>
                  <a:pt x="0" y="39001"/>
                </a:lnTo>
                <a:lnTo>
                  <a:pt x="10109" y="39001"/>
                </a:lnTo>
                <a:lnTo>
                  <a:pt x="10210" y="34404"/>
                </a:lnTo>
                <a:lnTo>
                  <a:pt x="4902" y="34404"/>
                </a:lnTo>
                <a:lnTo>
                  <a:pt x="4800" y="4495"/>
                </a:lnTo>
                <a:lnTo>
                  <a:pt x="13741" y="4495"/>
                </a:lnTo>
                <a:lnTo>
                  <a:pt x="15417" y="6057"/>
                </a:lnTo>
                <a:lnTo>
                  <a:pt x="15417" y="12979"/>
                </a:lnTo>
                <a:lnTo>
                  <a:pt x="14909" y="20713"/>
                </a:lnTo>
                <a:lnTo>
                  <a:pt x="17792" y="22072"/>
                </a:lnTo>
                <a:lnTo>
                  <a:pt x="17792" y="27076"/>
                </a:lnTo>
                <a:lnTo>
                  <a:pt x="18084" y="39001"/>
                </a:lnTo>
                <a:lnTo>
                  <a:pt x="22733" y="35318"/>
                </a:lnTo>
                <a:lnTo>
                  <a:pt x="22733" y="2702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37"/>
          <p:cNvSpPr/>
          <p:nvPr/>
        </p:nvSpPr>
        <p:spPr>
          <a:xfrm>
            <a:off x="7992930" y="699562"/>
            <a:ext cx="21882" cy="39052"/>
          </a:xfrm>
          <a:custGeom>
            <a:avLst/>
            <a:gdLst/>
            <a:ahLst/>
            <a:cxnLst/>
            <a:rect l="l" t="t" r="r" b="b"/>
            <a:pathLst>
              <a:path w="21882" h="39052">
                <a:moveTo>
                  <a:pt x="4800" y="0"/>
                </a:moveTo>
                <a:lnTo>
                  <a:pt x="0" y="0"/>
                </a:lnTo>
                <a:lnTo>
                  <a:pt x="0" y="39052"/>
                </a:lnTo>
                <a:lnTo>
                  <a:pt x="4508" y="39052"/>
                </a:lnTo>
                <a:lnTo>
                  <a:pt x="17335" y="11010"/>
                </a:lnTo>
                <a:lnTo>
                  <a:pt x="17081" y="23799"/>
                </a:lnTo>
                <a:lnTo>
                  <a:pt x="17081" y="39052"/>
                </a:lnTo>
                <a:lnTo>
                  <a:pt x="21882" y="39052"/>
                </a:lnTo>
                <a:lnTo>
                  <a:pt x="21882" y="0"/>
                </a:lnTo>
                <a:lnTo>
                  <a:pt x="17335" y="0"/>
                </a:lnTo>
                <a:lnTo>
                  <a:pt x="4102" y="29908"/>
                </a:lnTo>
                <a:lnTo>
                  <a:pt x="4800" y="16624"/>
                </a:lnTo>
                <a:lnTo>
                  <a:pt x="480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38"/>
          <p:cNvSpPr/>
          <p:nvPr/>
        </p:nvSpPr>
        <p:spPr>
          <a:xfrm>
            <a:off x="8025462" y="699312"/>
            <a:ext cx="24612" cy="39560"/>
          </a:xfrm>
          <a:custGeom>
            <a:avLst/>
            <a:gdLst/>
            <a:ahLst/>
            <a:cxnLst/>
            <a:rect l="l" t="t" r="r" b="b"/>
            <a:pathLst>
              <a:path w="24612" h="39560">
                <a:moveTo>
                  <a:pt x="5664" y="4495"/>
                </a:moveTo>
                <a:lnTo>
                  <a:pt x="18897" y="4495"/>
                </a:lnTo>
                <a:lnTo>
                  <a:pt x="19862" y="6616"/>
                </a:lnTo>
                <a:lnTo>
                  <a:pt x="19913" y="11315"/>
                </a:lnTo>
                <a:lnTo>
                  <a:pt x="24612" y="11315"/>
                </a:lnTo>
                <a:lnTo>
                  <a:pt x="24510" y="3784"/>
                </a:lnTo>
                <a:lnTo>
                  <a:pt x="22542" y="0"/>
                </a:lnTo>
                <a:lnTo>
                  <a:pt x="2031" y="0"/>
                </a:lnTo>
                <a:lnTo>
                  <a:pt x="0" y="4597"/>
                </a:lnTo>
                <a:lnTo>
                  <a:pt x="0" y="34912"/>
                </a:lnTo>
                <a:lnTo>
                  <a:pt x="1066" y="39560"/>
                </a:lnTo>
                <a:lnTo>
                  <a:pt x="23799" y="39560"/>
                </a:lnTo>
                <a:lnTo>
                  <a:pt x="24612" y="34912"/>
                </a:lnTo>
                <a:lnTo>
                  <a:pt x="24612" y="27381"/>
                </a:lnTo>
                <a:lnTo>
                  <a:pt x="20015" y="27381"/>
                </a:lnTo>
                <a:lnTo>
                  <a:pt x="20015" y="33553"/>
                </a:lnTo>
                <a:lnTo>
                  <a:pt x="18999" y="35013"/>
                </a:lnTo>
                <a:lnTo>
                  <a:pt x="5867" y="35013"/>
                </a:lnTo>
                <a:lnTo>
                  <a:pt x="4851" y="32588"/>
                </a:lnTo>
                <a:lnTo>
                  <a:pt x="4851" y="6921"/>
                </a:lnTo>
                <a:lnTo>
                  <a:pt x="5664" y="44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39"/>
          <p:cNvSpPr/>
          <p:nvPr/>
        </p:nvSpPr>
        <p:spPr>
          <a:xfrm>
            <a:off x="7645410" y="167333"/>
            <a:ext cx="324523" cy="281051"/>
          </a:xfrm>
          <a:custGeom>
            <a:avLst/>
            <a:gdLst/>
            <a:ahLst/>
            <a:cxnLst/>
            <a:rect l="l" t="t" r="r" b="b"/>
            <a:pathLst>
              <a:path w="324523" h="281050">
                <a:moveTo>
                  <a:pt x="243395" y="281050"/>
                </a:moveTo>
                <a:lnTo>
                  <a:pt x="324523" y="140525"/>
                </a:lnTo>
                <a:lnTo>
                  <a:pt x="307174" y="140525"/>
                </a:lnTo>
                <a:lnTo>
                  <a:pt x="234721" y="266026"/>
                </a:lnTo>
                <a:lnTo>
                  <a:pt x="89801" y="266026"/>
                </a:lnTo>
                <a:lnTo>
                  <a:pt x="81127" y="281050"/>
                </a:lnTo>
                <a:lnTo>
                  <a:pt x="243395" y="281050"/>
                </a:lnTo>
                <a:close/>
              </a:path>
              <a:path w="324523" h="281050">
                <a:moveTo>
                  <a:pt x="243395" y="0"/>
                </a:moveTo>
                <a:lnTo>
                  <a:pt x="81127" y="0"/>
                </a:lnTo>
                <a:lnTo>
                  <a:pt x="0" y="140525"/>
                </a:lnTo>
                <a:lnTo>
                  <a:pt x="81127" y="281050"/>
                </a:lnTo>
                <a:lnTo>
                  <a:pt x="89801" y="266026"/>
                </a:lnTo>
                <a:lnTo>
                  <a:pt x="17348" y="140525"/>
                </a:lnTo>
                <a:lnTo>
                  <a:pt x="89801" y="15024"/>
                </a:lnTo>
                <a:lnTo>
                  <a:pt x="234721" y="15024"/>
                </a:lnTo>
                <a:lnTo>
                  <a:pt x="307174" y="140525"/>
                </a:lnTo>
                <a:lnTo>
                  <a:pt x="324523" y="140525"/>
                </a:lnTo>
                <a:lnTo>
                  <a:pt x="24339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40"/>
          <p:cNvSpPr/>
          <p:nvPr/>
        </p:nvSpPr>
        <p:spPr>
          <a:xfrm>
            <a:off x="7780121" y="94434"/>
            <a:ext cx="250482" cy="216928"/>
          </a:xfrm>
          <a:custGeom>
            <a:avLst/>
            <a:gdLst/>
            <a:ahLst/>
            <a:cxnLst/>
            <a:rect l="l" t="t" r="r" b="b"/>
            <a:pathLst>
              <a:path w="250482" h="216928">
                <a:moveTo>
                  <a:pt x="187858" y="216928"/>
                </a:moveTo>
                <a:lnTo>
                  <a:pt x="250482" y="108470"/>
                </a:lnTo>
                <a:lnTo>
                  <a:pt x="233133" y="108470"/>
                </a:lnTo>
                <a:lnTo>
                  <a:pt x="179184" y="201904"/>
                </a:lnTo>
                <a:lnTo>
                  <a:pt x="71285" y="201904"/>
                </a:lnTo>
                <a:lnTo>
                  <a:pt x="62611" y="216928"/>
                </a:lnTo>
                <a:lnTo>
                  <a:pt x="187858" y="216928"/>
                </a:lnTo>
                <a:close/>
              </a:path>
              <a:path w="250482" h="216928">
                <a:moveTo>
                  <a:pt x="187858" y="0"/>
                </a:moveTo>
                <a:lnTo>
                  <a:pt x="62611" y="0"/>
                </a:lnTo>
                <a:lnTo>
                  <a:pt x="0" y="108470"/>
                </a:lnTo>
                <a:lnTo>
                  <a:pt x="62611" y="216928"/>
                </a:lnTo>
                <a:lnTo>
                  <a:pt x="71285" y="201904"/>
                </a:lnTo>
                <a:lnTo>
                  <a:pt x="17335" y="108470"/>
                </a:lnTo>
                <a:lnTo>
                  <a:pt x="71285" y="15024"/>
                </a:lnTo>
                <a:lnTo>
                  <a:pt x="179184" y="15024"/>
                </a:lnTo>
                <a:lnTo>
                  <a:pt x="233133" y="108470"/>
                </a:lnTo>
                <a:lnTo>
                  <a:pt x="250482" y="108470"/>
                </a:lnTo>
                <a:lnTo>
                  <a:pt x="187858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41"/>
          <p:cNvSpPr/>
          <p:nvPr/>
        </p:nvSpPr>
        <p:spPr>
          <a:xfrm>
            <a:off x="7870601" y="228424"/>
            <a:ext cx="179374" cy="155346"/>
          </a:xfrm>
          <a:custGeom>
            <a:avLst/>
            <a:gdLst/>
            <a:ahLst/>
            <a:cxnLst/>
            <a:rect l="l" t="t" r="r" b="b"/>
            <a:pathLst>
              <a:path w="179374" h="155346">
                <a:moveTo>
                  <a:pt x="134531" y="155346"/>
                </a:moveTo>
                <a:lnTo>
                  <a:pt x="179374" y="77673"/>
                </a:lnTo>
                <a:lnTo>
                  <a:pt x="162026" y="77673"/>
                </a:lnTo>
                <a:lnTo>
                  <a:pt x="125856" y="140322"/>
                </a:lnTo>
                <a:lnTo>
                  <a:pt x="53517" y="140322"/>
                </a:lnTo>
                <a:lnTo>
                  <a:pt x="44843" y="155346"/>
                </a:lnTo>
                <a:lnTo>
                  <a:pt x="134531" y="155346"/>
                </a:lnTo>
                <a:close/>
              </a:path>
              <a:path w="179374" h="155346">
                <a:moveTo>
                  <a:pt x="134531" y="0"/>
                </a:moveTo>
                <a:lnTo>
                  <a:pt x="44843" y="0"/>
                </a:lnTo>
                <a:lnTo>
                  <a:pt x="0" y="77673"/>
                </a:lnTo>
                <a:lnTo>
                  <a:pt x="44843" y="155346"/>
                </a:lnTo>
                <a:lnTo>
                  <a:pt x="53517" y="140322"/>
                </a:lnTo>
                <a:lnTo>
                  <a:pt x="17348" y="77673"/>
                </a:lnTo>
                <a:lnTo>
                  <a:pt x="53517" y="15024"/>
                </a:lnTo>
                <a:lnTo>
                  <a:pt x="125856" y="15024"/>
                </a:lnTo>
                <a:lnTo>
                  <a:pt x="162026" y="77673"/>
                </a:lnTo>
                <a:lnTo>
                  <a:pt x="179374" y="77673"/>
                </a:lnTo>
                <a:lnTo>
                  <a:pt x="13453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F0787E0-5526-4108-9149-59FA07C65C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1000" contras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29"/>
          <a:stretch/>
        </p:blipFill>
        <p:spPr>
          <a:xfrm>
            <a:off x="827584" y="1170937"/>
            <a:ext cx="3365353" cy="5400000"/>
          </a:xfrm>
          <a:prstGeom prst="rect">
            <a:avLst/>
          </a:prstGeom>
          <a:ln>
            <a:solidFill>
              <a:srgbClr val="0D91C8"/>
            </a:solidFill>
          </a:ln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A6DB228-EE69-499E-828A-E3589D034C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3000"/>
                    </a14:imgEffect>
                    <a14:imgEffect>
                      <a14:brightnessContrast bright="9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7" t="1836" r="990"/>
          <a:stretch/>
        </p:blipFill>
        <p:spPr>
          <a:xfrm>
            <a:off x="4355976" y="1170937"/>
            <a:ext cx="3376934" cy="5388125"/>
          </a:xfrm>
          <a:prstGeom prst="rect">
            <a:avLst/>
          </a:prstGeom>
          <a:ln>
            <a:solidFill>
              <a:srgbClr val="0D91C8"/>
            </a:solidFill>
          </a:ln>
        </p:spPr>
      </p:pic>
    </p:spTree>
    <p:extLst>
      <p:ext uri="{BB962C8B-B14F-4D97-AF65-F5344CB8AC3E}">
        <p14:creationId xmlns:p14="http://schemas.microsoft.com/office/powerpoint/2010/main" val="117181763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Kelson Sans RU"/>
        <a:ea typeface=""/>
        <a:cs typeface=""/>
      </a:majorFont>
      <a:minorFont>
        <a:latin typeface="Kelson Sans RU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13704</TotalTime>
  <Words>734</Words>
  <Application>Microsoft Office PowerPoint</Application>
  <PresentationFormat>Экран (4:3)</PresentationFormat>
  <Paragraphs>116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Kelson Sans RU</vt:lpstr>
      <vt:lpstr>Wingdings</vt:lpstr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Кузнецовы</dc:creator>
  <cp:lastModifiedBy>user 2</cp:lastModifiedBy>
  <cp:revision>327</cp:revision>
  <cp:lastPrinted>2021-07-13T16:00:09Z</cp:lastPrinted>
  <dcterms:created xsi:type="dcterms:W3CDTF">2016-01-13T10:51:41Z</dcterms:created>
  <dcterms:modified xsi:type="dcterms:W3CDTF">2021-07-13T16:35:36Z</dcterms:modified>
</cp:coreProperties>
</file>